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77" r:id="rId2"/>
    <p:sldId id="320" r:id="rId3"/>
    <p:sldId id="319" r:id="rId4"/>
    <p:sldId id="327" r:id="rId5"/>
    <p:sldId id="326" r:id="rId6"/>
    <p:sldId id="316" r:id="rId7"/>
    <p:sldId id="264" r:id="rId8"/>
  </p:sldIdLst>
  <p:sldSz cx="9144000" cy="6858000" type="screen4x3"/>
  <p:notesSz cx="6858000" cy="994568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3300"/>
    <a:srgbClr val="C0C0C0"/>
    <a:srgbClr val="FECFA0"/>
    <a:srgbClr val="FFFF99"/>
    <a:srgbClr val="FFFF00"/>
    <a:srgbClr val="CCFF99"/>
    <a:srgbClr val="FF5050"/>
    <a:srgbClr val="FF7C8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60" autoAdjust="0"/>
  </p:normalViewPr>
  <p:slideViewPr>
    <p:cSldViewPr>
      <p:cViewPr varScale="1">
        <p:scale>
          <a:sx n="66" d="100"/>
          <a:sy n="66" d="100"/>
        </p:scale>
        <p:origin x="-4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DB4475-289B-4920-8036-7B7A3A5DD46E}" type="datetimeFigureOut">
              <a:rPr lang="de-DE" smtClean="0"/>
              <a:pPr/>
              <a:t>08.11.2017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90625" y="1243013"/>
            <a:ext cx="447675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786313"/>
            <a:ext cx="5486400" cy="391636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47213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9447213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8067E8-6197-4133-B97A-A6C6AC864EE4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24069430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8067E8-6197-4133-B97A-A6C6AC864EE4}" type="slidenum">
              <a:rPr lang="de-DE" smtClean="0"/>
              <a:pPr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1497094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000" b="0">
                <a:solidFill>
                  <a:schemeClr val="tx1"/>
                </a:solidFill>
              </a:defRPr>
            </a:lvl1pPr>
          </a:lstStyle>
          <a:p>
            <a:r>
              <a:rPr lang="de-DE" altLang="de-DE" dirty="0" smtClean="0"/>
              <a:t>Seite </a:t>
            </a:r>
            <a:fld id="{F6409969-FDC8-4B35-B363-3310AE9AF875}" type="slidenum">
              <a:rPr lang="de-DE" altLang="de-DE" smtClean="0"/>
              <a:pPr/>
              <a:t>‹Nr.›</a:t>
            </a:fld>
            <a:r>
              <a:rPr lang="de-DE" altLang="de-DE" dirty="0" smtClean="0"/>
              <a:t>  </a:t>
            </a:r>
          </a:p>
          <a:p>
            <a:r>
              <a:rPr lang="de-DE" altLang="de-DE" sz="800" b="1" dirty="0" smtClean="0"/>
              <a:t>Dr. R. Pech,</a:t>
            </a:r>
            <a:endParaRPr lang="de-DE" altLang="de-DE" sz="800" dirty="0" smtClean="0">
              <a:solidFill>
                <a:schemeClr val="bg2"/>
              </a:solidFill>
            </a:endParaRPr>
          </a:p>
          <a:p>
            <a:r>
              <a:rPr lang="de-DE" altLang="de-DE" sz="800" dirty="0" smtClean="0">
                <a:solidFill>
                  <a:schemeClr val="bg2"/>
                </a:solidFill>
              </a:rPr>
              <a:t>Datei: MS / </a:t>
            </a:r>
            <a:r>
              <a:rPr lang="de-DE" altLang="de-DE" sz="800" dirty="0" err="1" smtClean="0">
                <a:solidFill>
                  <a:schemeClr val="bg2"/>
                </a:solidFill>
              </a:rPr>
              <a:t>MuSchu</a:t>
            </a:r>
            <a:r>
              <a:rPr lang="de-DE" altLang="de-DE" sz="800" dirty="0" smtClean="0">
                <a:solidFill>
                  <a:schemeClr val="bg2"/>
                </a:solidFill>
              </a:rPr>
              <a:t> Antrag für HH 18</a:t>
            </a:r>
            <a:endParaRPr lang="de-DE" altLang="de-DE" sz="800" dirty="0"/>
          </a:p>
        </p:txBody>
      </p:sp>
    </p:spTree>
    <p:extLst>
      <p:ext uri="{BB962C8B-B14F-4D97-AF65-F5344CB8AC3E}">
        <p14:creationId xmlns:p14="http://schemas.microsoft.com/office/powerpoint/2010/main" xmlns="" val="3152658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altLang="de-DE" sz="1000" b="0" smtClean="0">
                <a:solidFill>
                  <a:schemeClr val="tx1"/>
                </a:solidFill>
              </a:rPr>
              <a:t>Seite </a:t>
            </a:r>
            <a:fld id="{419CD416-A825-49DD-BC46-50119FA32C23}" type="slidenum">
              <a:rPr lang="de-DE" altLang="de-DE" sz="1000" b="0" smtClean="0">
                <a:solidFill>
                  <a:schemeClr val="tx1"/>
                </a:solidFill>
              </a:rPr>
              <a:pPr/>
              <a:t>‹Nr.›</a:t>
            </a:fld>
            <a:r>
              <a:rPr lang="de-DE" altLang="de-DE" sz="1000" b="0" smtClean="0">
                <a:solidFill>
                  <a:schemeClr val="tx1"/>
                </a:solidFill>
              </a:rPr>
              <a:t>  </a:t>
            </a:r>
          </a:p>
          <a:p>
            <a:r>
              <a:rPr lang="de-DE" altLang="de-DE" smtClean="0">
                <a:solidFill>
                  <a:schemeClr val="tx1"/>
                </a:solidFill>
              </a:rPr>
              <a:t>Dr. R. Pech,</a:t>
            </a:r>
            <a:r>
              <a:rPr lang="de-DE" altLang="de-DE" b="0" smtClean="0"/>
              <a:t> </a:t>
            </a:r>
            <a:r>
              <a:rPr lang="de-DE" altLang="de-DE" b="0" smtClean="0">
                <a:solidFill>
                  <a:schemeClr val="tx1"/>
                </a:solidFill>
              </a:rPr>
              <a:t>Stand: 101019</a:t>
            </a:r>
            <a:endParaRPr lang="de-DE" altLang="de-DE" b="0" smtClean="0"/>
          </a:p>
          <a:p>
            <a:r>
              <a:rPr lang="de-DE" altLang="de-DE" b="0" smtClean="0"/>
              <a:t>Datei: MS / LVdM Gutachten 1010 Einf für KA 21.10. final</a:t>
            </a:r>
            <a:endParaRPr lang="de-DE" altLang="de-DE" b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89080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000" b="0">
                <a:solidFill>
                  <a:schemeClr val="tx1"/>
                </a:solidFill>
              </a:defRPr>
            </a:lvl1pPr>
          </a:lstStyle>
          <a:p>
            <a:r>
              <a:rPr lang="de-DE" altLang="de-DE" dirty="0" smtClean="0"/>
              <a:t>Seite </a:t>
            </a:r>
            <a:fld id="{63A53154-D019-48DB-8A38-C00616DED8C3}" type="slidenum">
              <a:rPr lang="de-DE" altLang="de-DE" smtClean="0"/>
              <a:pPr/>
              <a:t>‹Nr.›</a:t>
            </a:fld>
            <a:r>
              <a:rPr lang="de-DE" altLang="de-DE" dirty="0" smtClean="0"/>
              <a:t>  </a:t>
            </a:r>
          </a:p>
          <a:p>
            <a:r>
              <a:rPr lang="de-DE" altLang="de-DE" sz="800" b="1" dirty="0" smtClean="0"/>
              <a:t>Dr. R. Pech</a:t>
            </a:r>
            <a:endParaRPr lang="de-DE" altLang="de-DE" sz="800" dirty="0" smtClean="0">
              <a:solidFill>
                <a:schemeClr val="bg2"/>
              </a:solidFill>
            </a:endParaRPr>
          </a:p>
          <a:p>
            <a:r>
              <a:rPr lang="de-DE" altLang="de-DE" sz="800" dirty="0" smtClean="0">
                <a:solidFill>
                  <a:schemeClr val="bg2"/>
                </a:solidFill>
              </a:rPr>
              <a:t>Datei: MS / </a:t>
            </a:r>
            <a:r>
              <a:rPr lang="de-DE" altLang="de-DE" sz="800" dirty="0" err="1" smtClean="0">
                <a:solidFill>
                  <a:schemeClr val="bg2"/>
                </a:solidFill>
              </a:rPr>
              <a:t>MuSchu</a:t>
            </a:r>
            <a:r>
              <a:rPr lang="de-DE" altLang="de-DE" sz="800" dirty="0" smtClean="0">
                <a:solidFill>
                  <a:schemeClr val="bg2"/>
                </a:solidFill>
              </a:rPr>
              <a:t> Antrag für HH 18</a:t>
            </a:r>
            <a:endParaRPr lang="de-DE" altLang="de-DE" sz="800" dirty="0"/>
          </a:p>
        </p:txBody>
      </p:sp>
    </p:spTree>
    <p:extLst>
      <p:ext uri="{BB962C8B-B14F-4D97-AF65-F5344CB8AC3E}">
        <p14:creationId xmlns:p14="http://schemas.microsoft.com/office/powerpoint/2010/main" xmlns="" val="30667513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000" b="0">
                <a:solidFill>
                  <a:schemeClr val="tx1"/>
                </a:solidFill>
              </a:defRPr>
            </a:lvl1pPr>
          </a:lstStyle>
          <a:p>
            <a:r>
              <a:rPr lang="de-DE" altLang="de-DE" smtClean="0"/>
              <a:t>Seite </a:t>
            </a:r>
            <a:fld id="{EFFE8542-2BA3-4F3F-967C-00641102A6DD}" type="slidenum">
              <a:rPr lang="de-DE" altLang="de-DE" smtClean="0"/>
              <a:pPr/>
              <a:t>‹Nr.›</a:t>
            </a:fld>
            <a:r>
              <a:rPr lang="de-DE" altLang="de-DE" smtClean="0"/>
              <a:t>  </a:t>
            </a:r>
          </a:p>
          <a:p>
            <a:r>
              <a:rPr lang="de-DE" altLang="de-DE" sz="800" b="1" smtClean="0"/>
              <a:t>Dr. R. Pech,</a:t>
            </a:r>
            <a:r>
              <a:rPr lang="de-DE" altLang="de-DE" sz="800" smtClean="0">
                <a:solidFill>
                  <a:schemeClr val="bg2"/>
                </a:solidFill>
              </a:rPr>
              <a:t> </a:t>
            </a:r>
            <a:r>
              <a:rPr lang="de-DE" altLang="de-DE" sz="800" smtClean="0"/>
              <a:t>Stand: 101019</a:t>
            </a:r>
            <a:endParaRPr lang="de-DE" altLang="de-DE" sz="800" smtClean="0">
              <a:solidFill>
                <a:schemeClr val="bg2"/>
              </a:solidFill>
            </a:endParaRPr>
          </a:p>
          <a:p>
            <a:r>
              <a:rPr lang="de-DE" altLang="de-DE" sz="800" smtClean="0">
                <a:solidFill>
                  <a:schemeClr val="bg2"/>
                </a:solidFill>
              </a:rPr>
              <a:t>Datei: MS / LVdM Gutachten 1010 Einf für KA 21.10. final</a:t>
            </a:r>
            <a:endParaRPr lang="de-DE" altLang="de-DE" sz="800"/>
          </a:p>
        </p:txBody>
      </p:sp>
    </p:spTree>
    <p:extLst>
      <p:ext uri="{BB962C8B-B14F-4D97-AF65-F5344CB8AC3E}">
        <p14:creationId xmlns:p14="http://schemas.microsoft.com/office/powerpoint/2010/main" xmlns="" val="1000843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000" b="0">
                <a:solidFill>
                  <a:schemeClr val="tx1"/>
                </a:solidFill>
              </a:defRPr>
            </a:lvl1pPr>
          </a:lstStyle>
          <a:p>
            <a:r>
              <a:rPr lang="de-DE" altLang="de-DE" smtClean="0"/>
              <a:t>Seite </a:t>
            </a:r>
            <a:fld id="{5AE39FDF-F6FB-498C-9075-ABCB7944C89A}" type="slidenum">
              <a:rPr lang="de-DE" altLang="de-DE" smtClean="0"/>
              <a:pPr/>
              <a:t>‹Nr.›</a:t>
            </a:fld>
            <a:r>
              <a:rPr lang="de-DE" altLang="de-DE" smtClean="0"/>
              <a:t>  </a:t>
            </a:r>
          </a:p>
          <a:p>
            <a:r>
              <a:rPr lang="de-DE" altLang="de-DE" sz="800" b="1" smtClean="0"/>
              <a:t>Dr. R. Pech,</a:t>
            </a:r>
            <a:r>
              <a:rPr lang="de-DE" altLang="de-DE" sz="800" smtClean="0">
                <a:solidFill>
                  <a:schemeClr val="bg2"/>
                </a:solidFill>
              </a:rPr>
              <a:t> </a:t>
            </a:r>
            <a:r>
              <a:rPr lang="de-DE" altLang="de-DE" sz="800" smtClean="0"/>
              <a:t>Stand: 101019</a:t>
            </a:r>
            <a:endParaRPr lang="de-DE" altLang="de-DE" sz="800" smtClean="0">
              <a:solidFill>
                <a:schemeClr val="bg2"/>
              </a:solidFill>
            </a:endParaRPr>
          </a:p>
          <a:p>
            <a:r>
              <a:rPr lang="de-DE" altLang="de-DE" sz="800" smtClean="0">
                <a:solidFill>
                  <a:schemeClr val="bg2"/>
                </a:solidFill>
              </a:rPr>
              <a:t>Datei: MS / LVdM Gutachten 1010 Einf für KA 21.10. final</a:t>
            </a:r>
            <a:endParaRPr lang="de-DE" altLang="de-DE" sz="800"/>
          </a:p>
        </p:txBody>
      </p:sp>
    </p:spTree>
    <p:extLst>
      <p:ext uri="{BB962C8B-B14F-4D97-AF65-F5344CB8AC3E}">
        <p14:creationId xmlns:p14="http://schemas.microsoft.com/office/powerpoint/2010/main" xmlns="" val="813038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000" b="0">
                <a:solidFill>
                  <a:schemeClr val="tx1"/>
                </a:solidFill>
              </a:defRPr>
            </a:lvl1pPr>
          </a:lstStyle>
          <a:p>
            <a:r>
              <a:rPr lang="de-DE" altLang="de-DE" smtClean="0"/>
              <a:t>Seite </a:t>
            </a:r>
            <a:fld id="{D73B7E01-AD97-4259-A97F-243CEBDE9606}" type="slidenum">
              <a:rPr lang="de-DE" altLang="de-DE" smtClean="0"/>
              <a:pPr/>
              <a:t>‹Nr.›</a:t>
            </a:fld>
            <a:r>
              <a:rPr lang="de-DE" altLang="de-DE" smtClean="0"/>
              <a:t>  </a:t>
            </a:r>
          </a:p>
          <a:p>
            <a:r>
              <a:rPr lang="de-DE" altLang="de-DE" sz="800" b="1" smtClean="0"/>
              <a:t>Dr. R. Pech,</a:t>
            </a:r>
            <a:r>
              <a:rPr lang="de-DE" altLang="de-DE" sz="800" smtClean="0">
                <a:solidFill>
                  <a:schemeClr val="bg2"/>
                </a:solidFill>
              </a:rPr>
              <a:t> </a:t>
            </a:r>
            <a:r>
              <a:rPr lang="de-DE" altLang="de-DE" sz="800" smtClean="0"/>
              <a:t>Stand: 101019</a:t>
            </a:r>
            <a:endParaRPr lang="de-DE" altLang="de-DE" sz="800" smtClean="0">
              <a:solidFill>
                <a:schemeClr val="bg2"/>
              </a:solidFill>
            </a:endParaRPr>
          </a:p>
          <a:p>
            <a:r>
              <a:rPr lang="de-DE" altLang="de-DE" sz="800" smtClean="0">
                <a:solidFill>
                  <a:schemeClr val="bg2"/>
                </a:solidFill>
              </a:rPr>
              <a:t>Datei: MS / LVdM Gutachten 1010 Einf für KA 21.10. final</a:t>
            </a:r>
            <a:endParaRPr lang="de-DE" altLang="de-DE" sz="800"/>
          </a:p>
        </p:txBody>
      </p:sp>
    </p:spTree>
    <p:extLst>
      <p:ext uri="{BB962C8B-B14F-4D97-AF65-F5344CB8AC3E}">
        <p14:creationId xmlns:p14="http://schemas.microsoft.com/office/powerpoint/2010/main" xmlns="" val="514760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000" b="0">
                <a:solidFill>
                  <a:schemeClr val="tx1"/>
                </a:solidFill>
              </a:defRPr>
            </a:lvl1pPr>
          </a:lstStyle>
          <a:p>
            <a:r>
              <a:rPr lang="de-DE" altLang="de-DE" smtClean="0"/>
              <a:t>Seite </a:t>
            </a:r>
            <a:fld id="{D72920CE-8AD5-4838-84D8-DCB09211D607}" type="slidenum">
              <a:rPr lang="de-DE" altLang="de-DE" smtClean="0"/>
              <a:pPr/>
              <a:t>‹Nr.›</a:t>
            </a:fld>
            <a:r>
              <a:rPr lang="de-DE" altLang="de-DE" smtClean="0"/>
              <a:t>  </a:t>
            </a:r>
          </a:p>
          <a:p>
            <a:r>
              <a:rPr lang="de-DE" altLang="de-DE" sz="800" b="1" smtClean="0"/>
              <a:t>Dr. R. Pech,</a:t>
            </a:r>
            <a:r>
              <a:rPr lang="de-DE" altLang="de-DE" sz="800" smtClean="0">
                <a:solidFill>
                  <a:schemeClr val="bg2"/>
                </a:solidFill>
              </a:rPr>
              <a:t> </a:t>
            </a:r>
            <a:r>
              <a:rPr lang="de-DE" altLang="de-DE" sz="800" smtClean="0"/>
              <a:t>Stand: 101019</a:t>
            </a:r>
            <a:endParaRPr lang="de-DE" altLang="de-DE" sz="800" smtClean="0">
              <a:solidFill>
                <a:schemeClr val="bg2"/>
              </a:solidFill>
            </a:endParaRPr>
          </a:p>
          <a:p>
            <a:r>
              <a:rPr lang="de-DE" altLang="de-DE" sz="800" smtClean="0">
                <a:solidFill>
                  <a:schemeClr val="bg2"/>
                </a:solidFill>
              </a:rPr>
              <a:t>Datei: MS / LVdM Gutachten 1010 Einf für KA 21.10. final</a:t>
            </a:r>
            <a:endParaRPr lang="de-DE" altLang="de-DE" sz="800"/>
          </a:p>
        </p:txBody>
      </p:sp>
    </p:spTree>
    <p:extLst>
      <p:ext uri="{BB962C8B-B14F-4D97-AF65-F5344CB8AC3E}">
        <p14:creationId xmlns:p14="http://schemas.microsoft.com/office/powerpoint/2010/main" xmlns="" val="18174365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000" b="0">
                <a:solidFill>
                  <a:schemeClr val="tx1"/>
                </a:solidFill>
              </a:defRPr>
            </a:lvl1pPr>
          </a:lstStyle>
          <a:p>
            <a:r>
              <a:rPr lang="de-DE" altLang="de-DE" smtClean="0"/>
              <a:t>Seite </a:t>
            </a:r>
            <a:fld id="{25AA4497-0061-42A4-A9E9-790524A1CA59}" type="slidenum">
              <a:rPr lang="de-DE" altLang="de-DE" smtClean="0"/>
              <a:pPr/>
              <a:t>‹Nr.›</a:t>
            </a:fld>
            <a:r>
              <a:rPr lang="de-DE" altLang="de-DE" smtClean="0"/>
              <a:t>  </a:t>
            </a:r>
          </a:p>
          <a:p>
            <a:r>
              <a:rPr lang="de-DE" altLang="de-DE" sz="800" b="1" smtClean="0"/>
              <a:t>Dr. R. Pech,</a:t>
            </a:r>
            <a:r>
              <a:rPr lang="de-DE" altLang="de-DE" sz="800" smtClean="0">
                <a:solidFill>
                  <a:schemeClr val="bg2"/>
                </a:solidFill>
              </a:rPr>
              <a:t> </a:t>
            </a:r>
            <a:r>
              <a:rPr lang="de-DE" altLang="de-DE" sz="800" smtClean="0"/>
              <a:t>Stand: 101019</a:t>
            </a:r>
            <a:endParaRPr lang="de-DE" altLang="de-DE" sz="800" smtClean="0">
              <a:solidFill>
                <a:schemeClr val="bg2"/>
              </a:solidFill>
            </a:endParaRPr>
          </a:p>
          <a:p>
            <a:r>
              <a:rPr lang="de-DE" altLang="de-DE" sz="800" smtClean="0">
                <a:solidFill>
                  <a:schemeClr val="bg2"/>
                </a:solidFill>
              </a:rPr>
              <a:t>Datei: MS / LVdM Gutachten 1010 Einf für KA 21.10. final</a:t>
            </a:r>
            <a:endParaRPr lang="de-DE" altLang="de-DE" sz="800"/>
          </a:p>
        </p:txBody>
      </p:sp>
    </p:spTree>
    <p:extLst>
      <p:ext uri="{BB962C8B-B14F-4D97-AF65-F5344CB8AC3E}">
        <p14:creationId xmlns:p14="http://schemas.microsoft.com/office/powerpoint/2010/main" xmlns="" val="3010512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000" b="0">
                <a:solidFill>
                  <a:schemeClr val="tx1"/>
                </a:solidFill>
              </a:defRPr>
            </a:lvl1pPr>
          </a:lstStyle>
          <a:p>
            <a:r>
              <a:rPr lang="de-DE" altLang="de-DE" smtClean="0"/>
              <a:t>Seite </a:t>
            </a:r>
            <a:fld id="{B6BF5F22-7EE3-4A68-BDFF-8C3A21D04420}" type="slidenum">
              <a:rPr lang="de-DE" altLang="de-DE" smtClean="0"/>
              <a:pPr/>
              <a:t>‹Nr.›</a:t>
            </a:fld>
            <a:r>
              <a:rPr lang="de-DE" altLang="de-DE" smtClean="0"/>
              <a:t>  </a:t>
            </a:r>
          </a:p>
          <a:p>
            <a:r>
              <a:rPr lang="de-DE" altLang="de-DE" sz="800" b="1" smtClean="0"/>
              <a:t>Dr. R. Pech,</a:t>
            </a:r>
            <a:r>
              <a:rPr lang="de-DE" altLang="de-DE" sz="800" smtClean="0">
                <a:solidFill>
                  <a:schemeClr val="bg2"/>
                </a:solidFill>
              </a:rPr>
              <a:t> </a:t>
            </a:r>
            <a:r>
              <a:rPr lang="de-DE" altLang="de-DE" sz="800" smtClean="0"/>
              <a:t>Stand: 101019</a:t>
            </a:r>
            <a:endParaRPr lang="de-DE" altLang="de-DE" sz="800" smtClean="0">
              <a:solidFill>
                <a:schemeClr val="bg2"/>
              </a:solidFill>
            </a:endParaRPr>
          </a:p>
          <a:p>
            <a:r>
              <a:rPr lang="de-DE" altLang="de-DE" sz="800" smtClean="0">
                <a:solidFill>
                  <a:schemeClr val="bg2"/>
                </a:solidFill>
              </a:rPr>
              <a:t>Datei: MS / LVdM Gutachten 1010 Einf für KA 21.10. final</a:t>
            </a:r>
            <a:endParaRPr lang="de-DE" altLang="de-DE" sz="800"/>
          </a:p>
        </p:txBody>
      </p:sp>
    </p:spTree>
    <p:extLst>
      <p:ext uri="{BB962C8B-B14F-4D97-AF65-F5344CB8AC3E}">
        <p14:creationId xmlns:p14="http://schemas.microsoft.com/office/powerpoint/2010/main" xmlns="" val="3565026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000" b="0">
                <a:solidFill>
                  <a:schemeClr val="tx1"/>
                </a:solidFill>
              </a:defRPr>
            </a:lvl1pPr>
          </a:lstStyle>
          <a:p>
            <a:r>
              <a:rPr lang="de-DE" altLang="de-DE" smtClean="0"/>
              <a:t>Seite </a:t>
            </a:r>
            <a:fld id="{2CA4F0ED-6E79-484D-8FBC-8DBE60058170}" type="slidenum">
              <a:rPr lang="de-DE" altLang="de-DE" smtClean="0"/>
              <a:pPr/>
              <a:t>‹Nr.›</a:t>
            </a:fld>
            <a:r>
              <a:rPr lang="de-DE" altLang="de-DE" smtClean="0"/>
              <a:t>  </a:t>
            </a:r>
          </a:p>
          <a:p>
            <a:r>
              <a:rPr lang="de-DE" altLang="de-DE" sz="800" b="1" smtClean="0"/>
              <a:t>Dr. R. Pech,</a:t>
            </a:r>
            <a:r>
              <a:rPr lang="de-DE" altLang="de-DE" sz="800" smtClean="0">
                <a:solidFill>
                  <a:schemeClr val="bg2"/>
                </a:solidFill>
              </a:rPr>
              <a:t> </a:t>
            </a:r>
            <a:r>
              <a:rPr lang="de-DE" altLang="de-DE" sz="800" smtClean="0"/>
              <a:t>Stand: 101019</a:t>
            </a:r>
            <a:endParaRPr lang="de-DE" altLang="de-DE" sz="800" smtClean="0">
              <a:solidFill>
                <a:schemeClr val="bg2"/>
              </a:solidFill>
            </a:endParaRPr>
          </a:p>
          <a:p>
            <a:r>
              <a:rPr lang="de-DE" altLang="de-DE" sz="800" smtClean="0">
                <a:solidFill>
                  <a:schemeClr val="bg2"/>
                </a:solidFill>
              </a:rPr>
              <a:t>Datei: MS / LVdM Gutachten 1010 Einf für KA 21.10. final</a:t>
            </a:r>
            <a:endParaRPr lang="de-DE" altLang="de-DE" sz="800"/>
          </a:p>
        </p:txBody>
      </p:sp>
    </p:spTree>
    <p:extLst>
      <p:ext uri="{BB962C8B-B14F-4D97-AF65-F5344CB8AC3E}">
        <p14:creationId xmlns:p14="http://schemas.microsoft.com/office/powerpoint/2010/main" xmlns="" val="392608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000" b="0">
                <a:solidFill>
                  <a:schemeClr val="tx1"/>
                </a:solidFill>
              </a:defRPr>
            </a:lvl1pPr>
          </a:lstStyle>
          <a:p>
            <a:r>
              <a:rPr lang="de-DE" altLang="de-DE" smtClean="0"/>
              <a:t>Seite </a:t>
            </a:r>
            <a:fld id="{FA5732E7-1A24-4761-A9D9-9028FB35412D}" type="slidenum">
              <a:rPr lang="de-DE" altLang="de-DE" smtClean="0"/>
              <a:pPr/>
              <a:t>‹Nr.›</a:t>
            </a:fld>
            <a:r>
              <a:rPr lang="de-DE" altLang="de-DE" smtClean="0"/>
              <a:t>  </a:t>
            </a:r>
          </a:p>
          <a:p>
            <a:r>
              <a:rPr lang="de-DE" altLang="de-DE" sz="800" b="1" smtClean="0"/>
              <a:t>Dr. R. Pech,</a:t>
            </a:r>
            <a:r>
              <a:rPr lang="de-DE" altLang="de-DE" sz="800" smtClean="0">
                <a:solidFill>
                  <a:schemeClr val="bg2"/>
                </a:solidFill>
              </a:rPr>
              <a:t> </a:t>
            </a:r>
            <a:r>
              <a:rPr lang="de-DE" altLang="de-DE" sz="800" smtClean="0"/>
              <a:t>Stand: 101019</a:t>
            </a:r>
            <a:endParaRPr lang="de-DE" altLang="de-DE" sz="800" smtClean="0">
              <a:solidFill>
                <a:schemeClr val="bg2"/>
              </a:solidFill>
            </a:endParaRPr>
          </a:p>
          <a:p>
            <a:r>
              <a:rPr lang="de-DE" altLang="de-DE" sz="800" smtClean="0">
                <a:solidFill>
                  <a:schemeClr val="bg2"/>
                </a:solidFill>
              </a:rPr>
              <a:t>Datei: MS / LVdM Gutachten 1010 Einf für KA 21.10. final</a:t>
            </a:r>
            <a:endParaRPr lang="de-DE" altLang="de-DE" sz="800"/>
          </a:p>
        </p:txBody>
      </p:sp>
    </p:spTree>
    <p:extLst>
      <p:ext uri="{BB962C8B-B14F-4D97-AF65-F5344CB8AC3E}">
        <p14:creationId xmlns:p14="http://schemas.microsoft.com/office/powerpoint/2010/main" xmlns="" val="14106561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000" b="0">
                <a:solidFill>
                  <a:schemeClr val="tx1"/>
                </a:solidFill>
              </a:defRPr>
            </a:lvl1pPr>
          </a:lstStyle>
          <a:p>
            <a:r>
              <a:rPr lang="de-DE" altLang="de-DE" smtClean="0"/>
              <a:t>Seite </a:t>
            </a:r>
            <a:fld id="{143B0B1B-EF66-475B-B176-FDBD32C50AC2}" type="slidenum">
              <a:rPr lang="de-DE" altLang="de-DE" smtClean="0"/>
              <a:pPr/>
              <a:t>‹Nr.›</a:t>
            </a:fld>
            <a:r>
              <a:rPr lang="de-DE" altLang="de-DE" smtClean="0"/>
              <a:t>  </a:t>
            </a:r>
          </a:p>
          <a:p>
            <a:r>
              <a:rPr lang="de-DE" altLang="de-DE" sz="800" b="1" smtClean="0"/>
              <a:t>Dr. R. Pech,</a:t>
            </a:r>
            <a:r>
              <a:rPr lang="de-DE" altLang="de-DE" sz="800" smtClean="0">
                <a:solidFill>
                  <a:schemeClr val="bg2"/>
                </a:solidFill>
              </a:rPr>
              <a:t> </a:t>
            </a:r>
            <a:r>
              <a:rPr lang="de-DE" altLang="de-DE" sz="800" smtClean="0"/>
              <a:t>Stand: 101019</a:t>
            </a:r>
            <a:endParaRPr lang="de-DE" altLang="de-DE" sz="800" smtClean="0">
              <a:solidFill>
                <a:schemeClr val="bg2"/>
              </a:solidFill>
            </a:endParaRPr>
          </a:p>
          <a:p>
            <a:r>
              <a:rPr lang="de-DE" altLang="de-DE" sz="800" smtClean="0">
                <a:solidFill>
                  <a:schemeClr val="bg2"/>
                </a:solidFill>
              </a:rPr>
              <a:t>Datei: MS / LVdM Gutachten 1010 Einf für KA 21.10. final</a:t>
            </a:r>
            <a:endParaRPr lang="de-DE" altLang="de-DE" sz="800"/>
          </a:p>
        </p:txBody>
      </p:sp>
    </p:spTree>
    <p:extLst>
      <p:ext uri="{BB962C8B-B14F-4D97-AF65-F5344CB8AC3E}">
        <p14:creationId xmlns:p14="http://schemas.microsoft.com/office/powerpoint/2010/main" xmlns="" val="14605736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3178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 b="1">
                <a:solidFill>
                  <a:schemeClr val="bg2"/>
                </a:solidFill>
              </a:defRPr>
            </a:lvl1pPr>
          </a:lstStyle>
          <a:p>
            <a:r>
              <a:rPr lang="de-DE" altLang="de-DE" sz="1000" b="0" smtClean="0">
                <a:solidFill>
                  <a:schemeClr val="tx1"/>
                </a:solidFill>
              </a:rPr>
              <a:t>Seite </a:t>
            </a:r>
            <a:fld id="{419CD416-A825-49DD-BC46-50119FA32C23}" type="slidenum">
              <a:rPr lang="de-DE" altLang="de-DE" sz="1000" b="0" smtClean="0">
                <a:solidFill>
                  <a:schemeClr val="tx1"/>
                </a:solidFill>
              </a:rPr>
              <a:pPr/>
              <a:t>‹Nr.›</a:t>
            </a:fld>
            <a:r>
              <a:rPr lang="de-DE" altLang="de-DE" sz="1000" b="0" smtClean="0">
                <a:solidFill>
                  <a:schemeClr val="tx1"/>
                </a:solidFill>
              </a:rPr>
              <a:t>  </a:t>
            </a:r>
          </a:p>
          <a:p>
            <a:r>
              <a:rPr lang="de-DE" altLang="de-DE" smtClean="0">
                <a:solidFill>
                  <a:schemeClr val="tx1"/>
                </a:solidFill>
              </a:rPr>
              <a:t>Dr. R. Pech,</a:t>
            </a:r>
            <a:r>
              <a:rPr lang="de-DE" altLang="de-DE" b="0" smtClean="0"/>
              <a:t> </a:t>
            </a:r>
            <a:r>
              <a:rPr lang="de-DE" altLang="de-DE" b="0" smtClean="0">
                <a:solidFill>
                  <a:schemeClr val="tx1"/>
                </a:solidFill>
              </a:rPr>
              <a:t>Stand: 101019</a:t>
            </a:r>
            <a:endParaRPr lang="de-DE" altLang="de-DE" b="0" smtClean="0"/>
          </a:p>
          <a:p>
            <a:r>
              <a:rPr lang="de-DE" altLang="de-DE" b="0" smtClean="0"/>
              <a:t>Datei: MS / LVdM Gutachten 1010 Einf für KA 21.10. final</a:t>
            </a:r>
            <a:endParaRPr lang="de-DE" altLang="de-DE" b="0">
              <a:solidFill>
                <a:schemeClr val="tx1"/>
              </a:solidFill>
            </a:endParaRPr>
          </a:p>
        </p:txBody>
      </p:sp>
      <p:graphicFrame>
        <p:nvGraphicFramePr>
          <p:cNvPr id="1035" name="Object 11"/>
          <p:cNvGraphicFramePr>
            <a:graphicFrameLocks noChangeAspect="1"/>
          </p:cNvGraphicFramePr>
          <p:nvPr userDrawn="1"/>
        </p:nvGraphicFramePr>
        <p:xfrm>
          <a:off x="539750" y="5734050"/>
          <a:ext cx="504825" cy="504825"/>
        </p:xfrm>
        <a:graphic>
          <a:graphicData uri="http://schemas.openxmlformats.org/presentationml/2006/ole">
            <p:oleObj spid="_x0000_s1060" name="Bild" r:id="rId15" imgW="1264920" imgH="1264920" progId="Word.Picture.8">
              <p:embed/>
            </p:oleObj>
          </a:graphicData>
        </a:graphic>
      </p:graphicFrame>
      <p:sp>
        <p:nvSpPr>
          <p:cNvPr id="1036" name="Text Box 12"/>
          <p:cNvSpPr txBox="1">
            <a:spLocks noChangeArrowheads="1"/>
          </p:cNvSpPr>
          <p:nvPr userDrawn="1"/>
        </p:nvSpPr>
        <p:spPr bwMode="auto">
          <a:xfrm>
            <a:off x="1117600" y="5854700"/>
            <a:ext cx="1870075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de-DE" altLang="de-DE" sz="1200" b="1"/>
              <a:t>Musikschule Haan e. V.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iming>
    <p:tnLst>
      <p:par>
        <p:cTn id="1" dur="indefinite" restart="never" nodeType="tmRoot"/>
      </p:par>
    </p:tnLst>
  </p:timing>
  <p:hf sldNum="0" hdr="0" ftr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337126"/>
            <a:ext cx="3178175" cy="476250"/>
          </a:xfrm>
        </p:spPr>
        <p:txBody>
          <a:bodyPr/>
          <a:lstStyle/>
          <a:p>
            <a:r>
              <a:rPr lang="de-DE" altLang="de-DE" sz="800" b="1" dirty="0" smtClean="0"/>
              <a:t>Dr</a:t>
            </a:r>
            <a:r>
              <a:rPr lang="de-DE" altLang="de-DE" sz="800" b="1" dirty="0"/>
              <a:t>. R. Pech</a:t>
            </a:r>
            <a:r>
              <a:rPr lang="de-DE" altLang="de-DE" sz="800" b="1" dirty="0" smtClean="0"/>
              <a:t>,</a:t>
            </a:r>
            <a:endParaRPr lang="de-DE" altLang="de-DE" sz="800" dirty="0">
              <a:solidFill>
                <a:schemeClr val="bg2"/>
              </a:solidFill>
            </a:endParaRPr>
          </a:p>
          <a:p>
            <a:r>
              <a:rPr lang="de-DE" altLang="de-DE" sz="800" dirty="0">
                <a:solidFill>
                  <a:schemeClr val="bg2"/>
                </a:solidFill>
              </a:rPr>
              <a:t>Datei: MS / </a:t>
            </a:r>
            <a:r>
              <a:rPr lang="de-DE" altLang="de-DE" sz="800" dirty="0" smtClean="0">
                <a:solidFill>
                  <a:schemeClr val="bg2"/>
                </a:solidFill>
              </a:rPr>
              <a:t>Antrag für HH18 / Begründung</a:t>
            </a:r>
            <a:endParaRPr lang="de-DE" altLang="de-DE" sz="800" dirty="0"/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1619250" y="2060575"/>
            <a:ext cx="475295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DDDDDD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de-DE" altLang="de-DE" sz="2400" b="1" dirty="0" smtClean="0"/>
              <a:t>Begründung für den Antrag </a:t>
            </a:r>
          </a:p>
          <a:p>
            <a:r>
              <a:rPr lang="de-DE" altLang="de-DE" sz="2400" b="1" dirty="0" smtClean="0"/>
              <a:t>der Musikschule Haan e.V.</a:t>
            </a:r>
          </a:p>
          <a:p>
            <a:r>
              <a:rPr lang="de-DE" altLang="de-DE" sz="2400" b="1" dirty="0"/>
              <a:t>a</a:t>
            </a:r>
            <a:r>
              <a:rPr lang="de-DE" altLang="de-DE" sz="2400" b="1" dirty="0" smtClean="0"/>
              <a:t>uf Erhöhung der städt. Transferaufwendungen ab 2019</a:t>
            </a:r>
            <a:endParaRPr lang="de-DE" altLang="de-DE" sz="2400" b="1" dirty="0"/>
          </a:p>
        </p:txBody>
      </p:sp>
      <p:sp>
        <p:nvSpPr>
          <p:cNvPr id="4" name="Datumsplatzhalter 3"/>
          <p:cNvSpPr txBox="1">
            <a:spLocks/>
          </p:cNvSpPr>
          <p:nvPr/>
        </p:nvSpPr>
        <p:spPr bwMode="auto">
          <a:xfrm>
            <a:off x="8244408" y="6329213"/>
            <a:ext cx="576064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000" b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r>
              <a:rPr lang="de-DE" altLang="de-DE" dirty="0" smtClean="0"/>
              <a:t>Seite</a:t>
            </a:r>
            <a:r>
              <a:rPr lang="de-DE" altLang="de-DE" sz="800" dirty="0" smtClean="0"/>
              <a:t> </a:t>
            </a:r>
            <a:fld id="{E23E14B9-9539-444C-88BC-30ECE00DECAA}" type="slidenum">
              <a:rPr lang="de-DE" altLang="de-DE" sz="800" smtClean="0"/>
              <a:pPr/>
              <a:t>1</a:t>
            </a:fld>
            <a:endParaRPr lang="de-DE" altLang="de-DE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ChangeArrowheads="1"/>
          </p:cNvSpPr>
          <p:nvPr/>
        </p:nvSpPr>
        <p:spPr bwMode="auto">
          <a:xfrm>
            <a:off x="0" y="27955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de-DE"/>
          </a:p>
        </p:txBody>
      </p:sp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323850" y="404813"/>
            <a:ext cx="7694542" cy="535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de-DE" altLang="de-DE" sz="2400" b="1" dirty="0" smtClean="0"/>
              <a:t>Übersicht </a:t>
            </a:r>
            <a:r>
              <a:rPr lang="de-DE" altLang="de-DE" sz="2400" b="1" dirty="0"/>
              <a:t>„Einnahmen / Ausgaben</a:t>
            </a:r>
            <a:r>
              <a:rPr lang="de-DE" altLang="de-DE" sz="2400" b="1" dirty="0" smtClean="0"/>
              <a:t>“, Stand 2016/17 </a:t>
            </a:r>
            <a:endParaRPr lang="de-DE" altLang="de-DE" sz="2400" b="1" dirty="0"/>
          </a:p>
        </p:txBody>
      </p:sp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684213" y="1196975"/>
            <a:ext cx="7632700" cy="452431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28575">
                <a:solidFill>
                  <a:srgbClr val="808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80975" indent="-18097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9625" indent="-1825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72085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2357438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994025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345122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90842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436562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82282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20000"/>
              </a:lnSpc>
              <a:buFontTx/>
              <a:buChar char="•"/>
            </a:pPr>
            <a:r>
              <a:rPr lang="de-DE" altLang="de-DE" sz="1600" b="1" dirty="0" smtClean="0"/>
              <a:t>Die Transferleistung der Stadt Haan an die Musikschule („Barzuschuss“) beträgt seit 2016 130.800 € p.a.. Dies entsprach 2016 </a:t>
            </a:r>
            <a:r>
              <a:rPr lang="de-DE" altLang="de-DE" sz="1600" b="1" dirty="0"/>
              <a:t>etwa den Kosten des Schulbetriebs der Musikschule </a:t>
            </a:r>
            <a:r>
              <a:rPr lang="de-DE" altLang="de-DE" sz="1600" b="1" dirty="0" smtClean="0"/>
              <a:t>(Leitung</a:t>
            </a:r>
            <a:r>
              <a:rPr lang="de-DE" altLang="de-DE" sz="1600" b="1" dirty="0"/>
              <a:t>,</a:t>
            </a:r>
            <a:r>
              <a:rPr lang="de-DE" altLang="de-DE" sz="1600" b="1" dirty="0" smtClean="0"/>
              <a:t> Verwaltung, Sachkosten, Versicherungen).  </a:t>
            </a:r>
            <a:endParaRPr lang="de-DE" altLang="de-DE" sz="1600" b="1" dirty="0"/>
          </a:p>
          <a:p>
            <a:pPr>
              <a:lnSpc>
                <a:spcPct val="120000"/>
              </a:lnSpc>
              <a:buFontTx/>
              <a:buChar char="•"/>
            </a:pPr>
            <a:r>
              <a:rPr lang="de-DE" altLang="de-DE" sz="1600" b="1" dirty="0"/>
              <a:t>Der „Sachzuschuss Gebäude“ </a:t>
            </a:r>
            <a:r>
              <a:rPr lang="de-DE" altLang="de-DE" sz="1600" b="1" dirty="0" smtClean="0"/>
              <a:t>(„Überlassung“ und Betriebskosten</a:t>
            </a:r>
            <a:r>
              <a:rPr lang="de-DE" altLang="de-DE" sz="1600" b="1" dirty="0"/>
              <a:t>) entspricht der Vorgehensweise in anderen </a:t>
            </a:r>
            <a:r>
              <a:rPr lang="de-DE" altLang="de-DE" sz="1600" b="1" dirty="0" smtClean="0"/>
              <a:t>Kommunen. Im Haushalt der Stadt Haan werden dafür Betriebskosten i. H. v. ca. 110 T€ ausgewiesen.</a:t>
            </a:r>
            <a:endParaRPr lang="de-DE" altLang="de-DE" sz="1600" b="1" dirty="0"/>
          </a:p>
          <a:p>
            <a:pPr>
              <a:lnSpc>
                <a:spcPct val="120000"/>
              </a:lnSpc>
              <a:buFontTx/>
              <a:buChar char="•"/>
            </a:pPr>
            <a:endParaRPr lang="de-DE" altLang="de-DE" sz="800" b="1" dirty="0"/>
          </a:p>
          <a:p>
            <a:pPr>
              <a:lnSpc>
                <a:spcPct val="120000"/>
              </a:lnSpc>
              <a:buFontTx/>
              <a:buChar char="•"/>
            </a:pPr>
            <a:r>
              <a:rPr lang="de-DE" altLang="de-DE" sz="1600" b="1" dirty="0"/>
              <a:t>Die Kosten des „entgeltpflichtigen“ Unterrichts sind durch die Tarifentgelte und sonstigen Einnahmen </a:t>
            </a:r>
            <a:r>
              <a:rPr lang="de-DE" altLang="de-DE" sz="1600" b="1" dirty="0" smtClean="0"/>
              <a:t>z. g. T. abgedeckt. </a:t>
            </a:r>
          </a:p>
          <a:p>
            <a:pPr marL="0" indent="0">
              <a:lnSpc>
                <a:spcPct val="120000"/>
              </a:lnSpc>
            </a:pPr>
            <a:r>
              <a:rPr lang="de-DE" altLang="de-DE" sz="1600" b="1" dirty="0" smtClean="0"/>
              <a:t>    Sämtliche Projekte werden mindestens (fix-)kostendeckend realisiert.</a:t>
            </a:r>
            <a:endParaRPr lang="de-DE" altLang="de-DE" sz="1600" b="1" dirty="0"/>
          </a:p>
          <a:p>
            <a:pPr>
              <a:lnSpc>
                <a:spcPct val="120000"/>
              </a:lnSpc>
            </a:pPr>
            <a:endParaRPr lang="de-DE" altLang="de-DE" sz="800" b="1" dirty="0">
              <a:solidFill>
                <a:srgbClr val="FF3300"/>
              </a:solidFill>
            </a:endParaRPr>
          </a:p>
          <a:p>
            <a:pPr>
              <a:lnSpc>
                <a:spcPct val="120000"/>
              </a:lnSpc>
              <a:buFontTx/>
              <a:buChar char="•"/>
            </a:pPr>
            <a:r>
              <a:rPr lang="de-DE" altLang="de-DE" sz="1600" b="1" dirty="0"/>
              <a:t>Die </a:t>
            </a:r>
            <a:r>
              <a:rPr lang="de-DE" altLang="de-DE" sz="1600" b="1" dirty="0" smtClean="0"/>
              <a:t>jährlich wiederkehrende Spende </a:t>
            </a:r>
            <a:r>
              <a:rPr lang="de-DE" altLang="de-DE" sz="1600" b="1" dirty="0"/>
              <a:t>der </a:t>
            </a:r>
            <a:r>
              <a:rPr lang="de-DE" altLang="de-DE" sz="1600" b="1" dirty="0" smtClean="0"/>
              <a:t>Stadtsparkasse Haan deckte in der Vergangenheit Aufwendungen </a:t>
            </a:r>
            <a:r>
              <a:rPr lang="de-DE" altLang="de-DE" sz="1600" b="1" dirty="0"/>
              <a:t>für </a:t>
            </a:r>
            <a:r>
              <a:rPr lang="de-DE" altLang="de-DE" sz="1600" b="1" dirty="0" smtClean="0"/>
              <a:t>den „Unterricht ohne Entgelt“ (Ensembles, Auftritte </a:t>
            </a:r>
            <a:r>
              <a:rPr lang="de-DE" altLang="de-DE" sz="1600" b="1" dirty="0"/>
              <a:t>und </a:t>
            </a:r>
            <a:r>
              <a:rPr lang="de-DE" altLang="de-DE" sz="1600" b="1" dirty="0" smtClean="0"/>
              <a:t>Veranstaltungen) und </a:t>
            </a:r>
            <a:r>
              <a:rPr lang="de-DE" altLang="de-DE" sz="1600" b="1" dirty="0" err="1" smtClean="0"/>
              <a:t>darüberhinaus</a:t>
            </a:r>
            <a:r>
              <a:rPr lang="de-DE" altLang="de-DE" sz="1600" b="1" dirty="0" smtClean="0"/>
              <a:t> tlw. die </a:t>
            </a:r>
            <a:r>
              <a:rPr lang="de-DE" altLang="de-DE" sz="1600" b="1" dirty="0"/>
              <a:t>Sozial- und </a:t>
            </a:r>
            <a:r>
              <a:rPr lang="de-DE" altLang="de-DE" sz="1600" b="1" dirty="0" smtClean="0"/>
              <a:t>Geschwisterermäßigungen</a:t>
            </a:r>
            <a:endParaRPr lang="de-DE" altLang="de-DE" sz="1600" b="1" dirty="0">
              <a:solidFill>
                <a:srgbClr val="FF3300"/>
              </a:solidFill>
            </a:endParaRPr>
          </a:p>
        </p:txBody>
      </p:sp>
      <p:sp>
        <p:nvSpPr>
          <p:cNvPr id="7" name="Datumsplatzhalter 3"/>
          <p:cNvSpPr txBox="1">
            <a:spLocks/>
          </p:cNvSpPr>
          <p:nvPr/>
        </p:nvSpPr>
        <p:spPr bwMode="auto">
          <a:xfrm>
            <a:off x="8244408" y="6329213"/>
            <a:ext cx="576064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000" b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r>
              <a:rPr lang="de-DE" altLang="de-DE" dirty="0" smtClean="0"/>
              <a:t>Seite</a:t>
            </a:r>
            <a:r>
              <a:rPr lang="de-DE" altLang="de-DE" sz="800" dirty="0" smtClean="0"/>
              <a:t> </a:t>
            </a:r>
            <a:fld id="{00C5E88E-C3C1-4D46-AC6F-170CF1EE6222}" type="slidenum">
              <a:rPr lang="de-DE" altLang="de-DE" sz="800" smtClean="0"/>
              <a:pPr/>
              <a:t>2</a:t>
            </a:fld>
            <a:endParaRPr lang="de-DE" altLang="de-DE" sz="800" dirty="0" smtClean="0"/>
          </a:p>
          <a:p>
            <a:endParaRPr lang="de-DE" altLang="de-DE" sz="800" dirty="0"/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337126"/>
            <a:ext cx="3178175" cy="476250"/>
          </a:xfrm>
        </p:spPr>
        <p:txBody>
          <a:bodyPr/>
          <a:lstStyle/>
          <a:p>
            <a:r>
              <a:rPr lang="de-DE" altLang="de-DE" sz="800" b="1" dirty="0" smtClean="0"/>
              <a:t>Dr</a:t>
            </a:r>
            <a:r>
              <a:rPr lang="de-DE" altLang="de-DE" sz="800" b="1" dirty="0"/>
              <a:t>. R. Pech</a:t>
            </a:r>
            <a:r>
              <a:rPr lang="de-DE" altLang="de-DE" sz="800" b="1" dirty="0" smtClean="0"/>
              <a:t>,</a:t>
            </a:r>
            <a:endParaRPr lang="de-DE" altLang="de-DE" sz="800" dirty="0">
              <a:solidFill>
                <a:schemeClr val="bg2"/>
              </a:solidFill>
            </a:endParaRPr>
          </a:p>
          <a:p>
            <a:r>
              <a:rPr lang="de-DE" altLang="de-DE" sz="800" dirty="0">
                <a:solidFill>
                  <a:schemeClr val="bg2"/>
                </a:solidFill>
              </a:rPr>
              <a:t>Datei: MS / </a:t>
            </a:r>
            <a:r>
              <a:rPr lang="de-DE" altLang="de-DE" sz="800" dirty="0" smtClean="0">
                <a:solidFill>
                  <a:schemeClr val="bg2"/>
                </a:solidFill>
              </a:rPr>
              <a:t>Antrag für HH18 / Begründung</a:t>
            </a:r>
            <a:endParaRPr lang="de-DE" altLang="de-DE" sz="800" dirty="0"/>
          </a:p>
        </p:txBody>
      </p:sp>
    </p:spTree>
    <p:extLst>
      <p:ext uri="{BB962C8B-B14F-4D97-AF65-F5344CB8AC3E}">
        <p14:creationId xmlns:p14="http://schemas.microsoft.com/office/powerpoint/2010/main" xmlns="" val="1818875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Text Box 2"/>
          <p:cNvSpPr txBox="1">
            <a:spLocks noChangeArrowheads="1"/>
          </p:cNvSpPr>
          <p:nvPr/>
        </p:nvSpPr>
        <p:spPr bwMode="auto">
          <a:xfrm>
            <a:off x="4500563" y="836613"/>
            <a:ext cx="3411537" cy="27305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de-DE" altLang="de-DE" sz="2400" b="1"/>
              <a:t>Entgelte, </a:t>
            </a:r>
            <a:r>
              <a:rPr lang="de-DE" altLang="de-DE" b="1"/>
              <a:t>weitere Einn.             </a:t>
            </a:r>
          </a:p>
          <a:p>
            <a:pPr>
              <a:lnSpc>
                <a:spcPct val="120000"/>
              </a:lnSpc>
            </a:pPr>
            <a:endParaRPr lang="de-DE" altLang="de-DE" sz="2400" b="1"/>
          </a:p>
          <a:p>
            <a:pPr>
              <a:lnSpc>
                <a:spcPct val="120000"/>
              </a:lnSpc>
            </a:pPr>
            <a:endParaRPr lang="de-DE" altLang="de-DE" sz="2400" b="1"/>
          </a:p>
          <a:p>
            <a:pPr>
              <a:lnSpc>
                <a:spcPct val="120000"/>
              </a:lnSpc>
            </a:pPr>
            <a:endParaRPr lang="de-DE" altLang="de-DE" sz="2400" b="1"/>
          </a:p>
          <a:p>
            <a:pPr>
              <a:lnSpc>
                <a:spcPct val="120000"/>
              </a:lnSpc>
            </a:pPr>
            <a:endParaRPr lang="de-DE" altLang="de-DE" sz="2400" b="1"/>
          </a:p>
          <a:p>
            <a:pPr>
              <a:lnSpc>
                <a:spcPct val="120000"/>
              </a:lnSpc>
            </a:pPr>
            <a:endParaRPr lang="de-DE" altLang="de-DE" sz="1200" b="1"/>
          </a:p>
          <a:p>
            <a:pPr>
              <a:lnSpc>
                <a:spcPct val="120000"/>
              </a:lnSpc>
            </a:pPr>
            <a:endParaRPr lang="de-DE" altLang="de-DE" sz="1200" b="1"/>
          </a:p>
        </p:txBody>
      </p:sp>
      <p:sp>
        <p:nvSpPr>
          <p:cNvPr id="90115" name="Text Box 3"/>
          <p:cNvSpPr txBox="1">
            <a:spLocks noChangeArrowheads="1"/>
          </p:cNvSpPr>
          <p:nvPr/>
        </p:nvSpPr>
        <p:spPr bwMode="auto">
          <a:xfrm>
            <a:off x="4859338" y="3586163"/>
            <a:ext cx="3052762" cy="2308324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de-DE" altLang="de-DE" sz="2400" b="1"/>
          </a:p>
          <a:p>
            <a:pPr>
              <a:lnSpc>
                <a:spcPct val="120000"/>
              </a:lnSpc>
            </a:pPr>
            <a:endParaRPr lang="de-DE" altLang="de-DE" sz="2400" b="1"/>
          </a:p>
          <a:p>
            <a:pPr>
              <a:lnSpc>
                <a:spcPct val="120000"/>
              </a:lnSpc>
            </a:pPr>
            <a:endParaRPr lang="de-DE" altLang="de-DE" sz="2400" b="1"/>
          </a:p>
          <a:p>
            <a:pPr>
              <a:lnSpc>
                <a:spcPct val="120000"/>
              </a:lnSpc>
            </a:pPr>
            <a:endParaRPr lang="de-DE" altLang="de-DE" sz="2400" b="1"/>
          </a:p>
          <a:p>
            <a:pPr>
              <a:lnSpc>
                <a:spcPct val="120000"/>
              </a:lnSpc>
            </a:pPr>
            <a:r>
              <a:rPr lang="de-DE" altLang="de-DE" sz="2400" b="1"/>
              <a:t>Spende Sparkasse	 </a:t>
            </a:r>
          </a:p>
        </p:txBody>
      </p:sp>
      <p:sp>
        <p:nvSpPr>
          <p:cNvPr id="90116" name="Text Box 4"/>
          <p:cNvSpPr txBox="1">
            <a:spLocks noChangeArrowheads="1"/>
          </p:cNvSpPr>
          <p:nvPr/>
        </p:nvSpPr>
        <p:spPr bwMode="auto">
          <a:xfrm>
            <a:off x="1331913" y="2781300"/>
            <a:ext cx="3508375" cy="229235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de-DE" altLang="de-DE" sz="2400" b="1"/>
              <a:t>Zuschuss Stadt         </a:t>
            </a:r>
          </a:p>
          <a:p>
            <a:pPr>
              <a:lnSpc>
                <a:spcPct val="120000"/>
              </a:lnSpc>
            </a:pPr>
            <a:endParaRPr lang="de-DE" altLang="de-DE" sz="2400" b="1"/>
          </a:p>
          <a:p>
            <a:pPr>
              <a:lnSpc>
                <a:spcPct val="120000"/>
              </a:lnSpc>
            </a:pPr>
            <a:endParaRPr lang="de-DE" altLang="de-DE" sz="2400" b="1"/>
          </a:p>
          <a:p>
            <a:pPr>
              <a:lnSpc>
                <a:spcPct val="120000"/>
              </a:lnSpc>
            </a:pPr>
            <a:endParaRPr lang="de-DE" altLang="de-DE" sz="2400" b="1"/>
          </a:p>
          <a:p>
            <a:pPr>
              <a:lnSpc>
                <a:spcPct val="120000"/>
              </a:lnSpc>
            </a:pPr>
            <a:endParaRPr lang="de-DE" altLang="de-DE" sz="2400" b="1"/>
          </a:p>
        </p:txBody>
      </p:sp>
      <p:sp>
        <p:nvSpPr>
          <p:cNvPr id="90117" name="Rectangle 5"/>
          <p:cNvSpPr>
            <a:spLocks noChangeArrowheads="1"/>
          </p:cNvSpPr>
          <p:nvPr/>
        </p:nvSpPr>
        <p:spPr bwMode="auto">
          <a:xfrm>
            <a:off x="539750" y="2852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de-DE"/>
          </a:p>
        </p:txBody>
      </p:sp>
      <p:sp>
        <p:nvSpPr>
          <p:cNvPr id="90118" name="Text Box 6"/>
          <p:cNvSpPr txBox="1">
            <a:spLocks noChangeArrowheads="1"/>
          </p:cNvSpPr>
          <p:nvPr/>
        </p:nvSpPr>
        <p:spPr bwMode="auto">
          <a:xfrm>
            <a:off x="323850" y="404813"/>
            <a:ext cx="3880999" cy="1421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de-DE" altLang="de-DE" sz="2400" b="1" dirty="0" err="1"/>
              <a:t>Prinzipskizze</a:t>
            </a:r>
            <a:endParaRPr lang="de-DE" altLang="de-DE" sz="2400" b="1" dirty="0"/>
          </a:p>
          <a:p>
            <a:pPr>
              <a:lnSpc>
                <a:spcPct val="120000"/>
              </a:lnSpc>
            </a:pPr>
            <a:r>
              <a:rPr lang="de-DE" altLang="de-DE" sz="2400" b="1" dirty="0"/>
              <a:t>„Einnahmen / Ausgaben</a:t>
            </a:r>
            <a:r>
              <a:rPr lang="de-DE" altLang="de-DE" sz="2400" b="1" dirty="0" smtClean="0"/>
              <a:t>“</a:t>
            </a:r>
          </a:p>
          <a:p>
            <a:pPr>
              <a:lnSpc>
                <a:spcPct val="120000"/>
              </a:lnSpc>
            </a:pPr>
            <a:r>
              <a:rPr lang="de-DE" altLang="de-DE" sz="2400" b="1" dirty="0" smtClean="0"/>
              <a:t>Stand 2016/17</a:t>
            </a:r>
            <a:endParaRPr lang="de-DE" altLang="de-DE" sz="2400" b="1" dirty="0"/>
          </a:p>
        </p:txBody>
      </p:sp>
      <p:sp>
        <p:nvSpPr>
          <p:cNvPr id="90119" name="Oval 7"/>
          <p:cNvSpPr>
            <a:spLocks noChangeArrowheads="1"/>
          </p:cNvSpPr>
          <p:nvPr/>
        </p:nvSpPr>
        <p:spPr bwMode="auto">
          <a:xfrm>
            <a:off x="4908550" y="1341438"/>
            <a:ext cx="2663825" cy="1654175"/>
          </a:xfrm>
          <a:prstGeom prst="ellipse">
            <a:avLst/>
          </a:prstGeom>
          <a:gradFill rotWithShape="1">
            <a:gsLst>
              <a:gs pos="0">
                <a:srgbClr val="CCFF99">
                  <a:alpha val="60001"/>
                </a:srgbClr>
              </a:gs>
              <a:gs pos="100000">
                <a:srgbClr val="FFFF99">
                  <a:alpha val="39999"/>
                </a:srgbClr>
              </a:gs>
            </a:gsLst>
            <a:lin ang="5400000" scaled="1"/>
          </a:gradFill>
          <a:ln w="76200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de-DE" altLang="de-DE" sz="2800" b="1"/>
              <a:t>Unterricht,</a:t>
            </a:r>
          </a:p>
          <a:p>
            <a:pPr algn="ctr"/>
            <a:r>
              <a:rPr lang="de-DE" altLang="de-DE" sz="2800" b="1"/>
              <a:t>Projekte</a:t>
            </a:r>
            <a:endParaRPr lang="de-DE" altLang="de-DE" sz="1400" b="1"/>
          </a:p>
        </p:txBody>
      </p:sp>
      <p:sp>
        <p:nvSpPr>
          <p:cNvPr id="90120" name="Oval 8"/>
          <p:cNvSpPr>
            <a:spLocks noChangeArrowheads="1"/>
          </p:cNvSpPr>
          <p:nvPr/>
        </p:nvSpPr>
        <p:spPr bwMode="auto">
          <a:xfrm>
            <a:off x="4427984" y="3646016"/>
            <a:ext cx="2951162" cy="1727200"/>
          </a:xfrm>
          <a:prstGeom prst="ellipse">
            <a:avLst/>
          </a:prstGeom>
          <a:gradFill rotWithShape="1">
            <a:gsLst>
              <a:gs pos="0">
                <a:srgbClr val="FF3300">
                  <a:alpha val="60001"/>
                </a:srgbClr>
              </a:gs>
              <a:gs pos="100000">
                <a:srgbClr val="FF3300">
                  <a:gamma/>
                  <a:shade val="46275"/>
                  <a:invGamma/>
                  <a:alpha val="39999"/>
                </a:srgbClr>
              </a:gs>
            </a:gsLst>
            <a:lin ang="5400000" scaled="1"/>
          </a:gradFill>
          <a:ln w="57150">
            <a:solidFill>
              <a:srgbClr val="FF33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de-DE" altLang="de-DE" sz="2200" b="1" dirty="0" smtClean="0">
                <a:solidFill>
                  <a:srgbClr val="3366FF"/>
                </a:solidFill>
              </a:rPr>
              <a:t>Ensembles,</a:t>
            </a:r>
            <a:r>
              <a:rPr lang="de-DE" altLang="de-DE" sz="2200" dirty="0" smtClean="0"/>
              <a:t> </a:t>
            </a:r>
            <a:endParaRPr lang="de-DE" altLang="de-DE" sz="2200" dirty="0"/>
          </a:p>
          <a:p>
            <a:pPr algn="ctr"/>
            <a:r>
              <a:rPr lang="de-DE" altLang="de-DE" sz="2200" b="1" dirty="0">
                <a:solidFill>
                  <a:srgbClr val="3366FF"/>
                </a:solidFill>
              </a:rPr>
              <a:t>Veranstaltungen;</a:t>
            </a:r>
          </a:p>
          <a:p>
            <a:pPr algn="ctr"/>
            <a:r>
              <a:rPr lang="de-DE" altLang="de-DE" sz="2200" b="1" dirty="0">
                <a:solidFill>
                  <a:srgbClr val="3366FF"/>
                </a:solidFill>
              </a:rPr>
              <a:t>Sozial- und </a:t>
            </a:r>
            <a:r>
              <a:rPr lang="de-DE" altLang="de-DE" sz="2200" b="1" dirty="0" err="1" smtClean="0">
                <a:solidFill>
                  <a:srgbClr val="3366FF"/>
                </a:solidFill>
              </a:rPr>
              <a:t>Geschw</a:t>
            </a:r>
            <a:r>
              <a:rPr lang="de-DE" altLang="de-DE" sz="2200" b="1" dirty="0">
                <a:solidFill>
                  <a:srgbClr val="3366FF"/>
                </a:solidFill>
              </a:rPr>
              <a:t>.-</a:t>
            </a:r>
          </a:p>
          <a:p>
            <a:pPr algn="ctr"/>
            <a:r>
              <a:rPr lang="de-DE" altLang="de-DE" sz="2200" b="1" dirty="0">
                <a:solidFill>
                  <a:srgbClr val="3366FF"/>
                </a:solidFill>
              </a:rPr>
              <a:t>Ermäßigungen</a:t>
            </a:r>
            <a:endParaRPr lang="de-DE" altLang="de-DE" sz="2200" dirty="0">
              <a:solidFill>
                <a:srgbClr val="3366FF"/>
              </a:solidFill>
            </a:endParaRPr>
          </a:p>
        </p:txBody>
      </p:sp>
      <p:sp>
        <p:nvSpPr>
          <p:cNvPr id="90121" name="Oval 9"/>
          <p:cNvSpPr>
            <a:spLocks noChangeArrowheads="1"/>
          </p:cNvSpPr>
          <p:nvPr/>
        </p:nvSpPr>
        <p:spPr bwMode="auto">
          <a:xfrm>
            <a:off x="1619250" y="3271838"/>
            <a:ext cx="2736850" cy="1657350"/>
          </a:xfrm>
          <a:prstGeom prst="ellipse">
            <a:avLst/>
          </a:prstGeom>
          <a:solidFill>
            <a:srgbClr val="C0C0C0">
              <a:alpha val="60001"/>
            </a:srgbClr>
          </a:solidFill>
          <a:ln w="57150">
            <a:solidFill>
              <a:srgbClr val="808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de-DE" altLang="de-DE" sz="2200" b="1" dirty="0" smtClean="0"/>
              <a:t>Schulbetrieb, </a:t>
            </a:r>
            <a:endParaRPr lang="de-DE" altLang="de-DE" sz="2200" b="1" dirty="0"/>
          </a:p>
          <a:p>
            <a:pPr algn="ctr"/>
            <a:r>
              <a:rPr lang="de-DE" altLang="de-DE" sz="2200" b="1" dirty="0">
                <a:solidFill>
                  <a:schemeClr val="bg2"/>
                </a:solidFill>
              </a:rPr>
              <a:t>Gebäudenutzung u.</a:t>
            </a:r>
          </a:p>
          <a:p>
            <a:pPr algn="ctr"/>
            <a:r>
              <a:rPr lang="de-DE" altLang="de-DE" sz="2200" b="1" dirty="0">
                <a:solidFill>
                  <a:schemeClr val="bg2"/>
                </a:solidFill>
              </a:rPr>
              <a:t>-Betriebskosten </a:t>
            </a:r>
          </a:p>
          <a:p>
            <a:pPr algn="ctr"/>
            <a:r>
              <a:rPr lang="de-DE" altLang="de-DE" b="1" dirty="0">
                <a:solidFill>
                  <a:schemeClr val="bg2"/>
                </a:solidFill>
              </a:rPr>
              <a:t>(als </a:t>
            </a:r>
            <a:r>
              <a:rPr lang="de-DE" altLang="de-DE" b="1" dirty="0" err="1">
                <a:solidFill>
                  <a:schemeClr val="bg2"/>
                </a:solidFill>
              </a:rPr>
              <a:t>Sachl</a:t>
            </a:r>
            <a:r>
              <a:rPr lang="de-DE" altLang="de-DE" b="1" dirty="0">
                <a:solidFill>
                  <a:schemeClr val="bg2"/>
                </a:solidFill>
              </a:rPr>
              <a:t>.)</a:t>
            </a:r>
          </a:p>
        </p:txBody>
      </p:sp>
      <p:sp>
        <p:nvSpPr>
          <p:cNvPr id="12" name="Datumsplatzhalter 3"/>
          <p:cNvSpPr txBox="1">
            <a:spLocks/>
          </p:cNvSpPr>
          <p:nvPr/>
        </p:nvSpPr>
        <p:spPr bwMode="auto">
          <a:xfrm>
            <a:off x="8172400" y="6337126"/>
            <a:ext cx="576064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000" b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r>
              <a:rPr lang="de-DE" altLang="de-DE" dirty="0" smtClean="0"/>
              <a:t>Seite</a:t>
            </a:r>
            <a:r>
              <a:rPr lang="de-DE" altLang="de-DE" sz="800" dirty="0" smtClean="0"/>
              <a:t> </a:t>
            </a:r>
            <a:fld id="{48763302-EF77-4DE5-B1B4-E531C1A2AA61}" type="slidenum">
              <a:rPr lang="de-DE" altLang="de-DE" sz="800" smtClean="0"/>
              <a:pPr/>
              <a:t>3</a:t>
            </a:fld>
            <a:endParaRPr lang="de-DE" altLang="de-DE" sz="800" dirty="0"/>
          </a:p>
        </p:txBody>
      </p:sp>
      <p:sp>
        <p:nvSpPr>
          <p:cNvPr id="13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337126"/>
            <a:ext cx="3178175" cy="476250"/>
          </a:xfrm>
        </p:spPr>
        <p:txBody>
          <a:bodyPr/>
          <a:lstStyle/>
          <a:p>
            <a:r>
              <a:rPr lang="de-DE" altLang="de-DE" sz="800" b="1" dirty="0" smtClean="0"/>
              <a:t>Dr</a:t>
            </a:r>
            <a:r>
              <a:rPr lang="de-DE" altLang="de-DE" sz="800" b="1" dirty="0"/>
              <a:t>. R. Pech</a:t>
            </a:r>
            <a:r>
              <a:rPr lang="de-DE" altLang="de-DE" sz="800" b="1" dirty="0" smtClean="0"/>
              <a:t>,</a:t>
            </a:r>
            <a:endParaRPr lang="de-DE" altLang="de-DE" sz="800" dirty="0">
              <a:solidFill>
                <a:schemeClr val="bg2"/>
              </a:solidFill>
            </a:endParaRPr>
          </a:p>
          <a:p>
            <a:r>
              <a:rPr lang="de-DE" altLang="de-DE" sz="800" dirty="0">
                <a:solidFill>
                  <a:schemeClr val="bg2"/>
                </a:solidFill>
              </a:rPr>
              <a:t>Datei: MS / </a:t>
            </a:r>
            <a:r>
              <a:rPr lang="de-DE" altLang="de-DE" sz="800" dirty="0" smtClean="0">
                <a:solidFill>
                  <a:schemeClr val="bg2"/>
                </a:solidFill>
              </a:rPr>
              <a:t>Antrag für HH18 / Begründung</a:t>
            </a:r>
            <a:endParaRPr lang="de-DE" altLang="de-DE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ChangeArrowheads="1"/>
          </p:cNvSpPr>
          <p:nvPr/>
        </p:nvSpPr>
        <p:spPr bwMode="auto">
          <a:xfrm>
            <a:off x="0" y="27955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de-DE"/>
          </a:p>
        </p:txBody>
      </p:sp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323850" y="404813"/>
            <a:ext cx="6979603" cy="535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de-DE" altLang="de-DE" sz="2400" b="1" dirty="0"/>
              <a:t>Perspektive „Einnahmen / Ausgaben</a:t>
            </a:r>
            <a:r>
              <a:rPr lang="de-DE" altLang="de-DE" sz="2400" b="1" dirty="0" smtClean="0"/>
              <a:t>“ 2017/18 </a:t>
            </a:r>
            <a:endParaRPr lang="de-DE" altLang="de-DE" sz="2400" b="1" dirty="0"/>
          </a:p>
        </p:txBody>
      </p:sp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684213" y="1196975"/>
            <a:ext cx="7632700" cy="408111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28575">
                <a:solidFill>
                  <a:srgbClr val="808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80975" indent="-18097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9625" indent="-1825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72085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2357438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994025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345122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90842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436562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82282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20000"/>
              </a:lnSpc>
              <a:buFontTx/>
              <a:buChar char="•"/>
            </a:pPr>
            <a:endParaRPr lang="de-DE" altLang="de-DE" b="1" dirty="0"/>
          </a:p>
          <a:p>
            <a:pPr>
              <a:lnSpc>
                <a:spcPct val="120000"/>
              </a:lnSpc>
              <a:buFontTx/>
              <a:buChar char="•"/>
            </a:pPr>
            <a:r>
              <a:rPr lang="de-DE" altLang="de-DE" b="1" dirty="0">
                <a:solidFill>
                  <a:srgbClr val="FF3300"/>
                </a:solidFill>
              </a:rPr>
              <a:t>D</a:t>
            </a:r>
            <a:r>
              <a:rPr lang="de-DE" altLang="de-DE" b="1" dirty="0" smtClean="0">
                <a:solidFill>
                  <a:srgbClr val="FF3300"/>
                </a:solidFill>
              </a:rPr>
              <a:t>urch weiter steigende Personalkosten im Tarifbereich wird ab 2017 eine erhebliche Unterdeckung erwartet, die nicht mehr durch Einsparungen kompensiert werden kann. </a:t>
            </a:r>
          </a:p>
          <a:p>
            <a:pPr>
              <a:lnSpc>
                <a:spcPct val="120000"/>
              </a:lnSpc>
              <a:buFontTx/>
              <a:buChar char="•"/>
            </a:pPr>
            <a:r>
              <a:rPr lang="de-DE" altLang="de-DE" b="1" dirty="0" smtClean="0">
                <a:solidFill>
                  <a:srgbClr val="FF3300"/>
                </a:solidFill>
              </a:rPr>
              <a:t>Nachdem wir in der Vergangenheit die Entgelte </a:t>
            </a:r>
            <a:r>
              <a:rPr lang="de-DE" altLang="de-DE" b="1" dirty="0">
                <a:solidFill>
                  <a:srgbClr val="FF3300"/>
                </a:solidFill>
              </a:rPr>
              <a:t>jährlich deutlich </a:t>
            </a:r>
            <a:r>
              <a:rPr lang="de-DE" altLang="de-DE" b="1" dirty="0" smtClean="0">
                <a:solidFill>
                  <a:srgbClr val="FF3300"/>
                </a:solidFill>
              </a:rPr>
              <a:t>erhöhen mussten, um einen Ausgleich des Haushalts zu erreichen, hatten wir in diesem Jahr eine größere Anzahl von Abmeldungen verzeichnen, was zu einer deutlichen Reduktion von Deckungsbeiträgen geführt hat.</a:t>
            </a:r>
          </a:p>
          <a:p>
            <a:pPr>
              <a:lnSpc>
                <a:spcPct val="120000"/>
              </a:lnSpc>
              <a:buFontTx/>
              <a:buChar char="•"/>
            </a:pPr>
            <a:r>
              <a:rPr lang="de-DE" altLang="de-DE" b="1" dirty="0" smtClean="0">
                <a:solidFill>
                  <a:srgbClr val="FF3300"/>
                </a:solidFill>
              </a:rPr>
              <a:t>Die Unterdeckung im Haushaltsplan kann im lfd. Jahr und im Jahr 2018 noch durch Entnahmen aus der Betriebsmittelrücklage aufgefangen werden, ab 2019 ist dies nicht mehr möglich.</a:t>
            </a:r>
            <a:endParaRPr lang="de-DE" altLang="de-DE" b="1" dirty="0">
              <a:solidFill>
                <a:srgbClr val="FF3300"/>
              </a:solidFill>
            </a:endParaRPr>
          </a:p>
        </p:txBody>
      </p:sp>
      <p:sp>
        <p:nvSpPr>
          <p:cNvPr id="7" name="Datumsplatzhalter 3"/>
          <p:cNvSpPr txBox="1">
            <a:spLocks/>
          </p:cNvSpPr>
          <p:nvPr/>
        </p:nvSpPr>
        <p:spPr bwMode="auto">
          <a:xfrm>
            <a:off x="8244408" y="6329213"/>
            <a:ext cx="576064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000" b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r>
              <a:rPr lang="de-DE" altLang="de-DE" dirty="0" smtClean="0"/>
              <a:t>Seite</a:t>
            </a:r>
            <a:r>
              <a:rPr lang="de-DE" altLang="de-DE" sz="800" dirty="0" smtClean="0"/>
              <a:t> </a:t>
            </a:r>
            <a:fld id="{00C5E88E-C3C1-4D46-AC6F-170CF1EE6222}" type="slidenum">
              <a:rPr lang="de-DE" altLang="de-DE" sz="800" smtClean="0"/>
              <a:pPr/>
              <a:t>4</a:t>
            </a:fld>
            <a:endParaRPr lang="de-DE" altLang="de-DE" sz="800" dirty="0" smtClean="0"/>
          </a:p>
          <a:p>
            <a:endParaRPr lang="de-DE" altLang="de-DE" sz="800" dirty="0"/>
          </a:p>
        </p:txBody>
      </p:sp>
      <p:sp>
        <p:nvSpPr>
          <p:cNvPr id="9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337126"/>
            <a:ext cx="3178175" cy="476250"/>
          </a:xfrm>
        </p:spPr>
        <p:txBody>
          <a:bodyPr/>
          <a:lstStyle/>
          <a:p>
            <a:r>
              <a:rPr lang="de-DE" altLang="de-DE" sz="800" b="1" dirty="0" smtClean="0"/>
              <a:t>Dr</a:t>
            </a:r>
            <a:r>
              <a:rPr lang="de-DE" altLang="de-DE" sz="800" b="1" dirty="0"/>
              <a:t>. R. Pech</a:t>
            </a:r>
            <a:r>
              <a:rPr lang="de-DE" altLang="de-DE" sz="800" b="1" dirty="0" smtClean="0"/>
              <a:t>,</a:t>
            </a:r>
            <a:endParaRPr lang="de-DE" altLang="de-DE" sz="800" dirty="0">
              <a:solidFill>
                <a:schemeClr val="bg2"/>
              </a:solidFill>
            </a:endParaRPr>
          </a:p>
          <a:p>
            <a:r>
              <a:rPr lang="de-DE" altLang="de-DE" sz="800" dirty="0">
                <a:solidFill>
                  <a:schemeClr val="bg2"/>
                </a:solidFill>
              </a:rPr>
              <a:t>Datei: MS / </a:t>
            </a:r>
            <a:r>
              <a:rPr lang="de-DE" altLang="de-DE" sz="800" dirty="0" smtClean="0">
                <a:solidFill>
                  <a:schemeClr val="bg2"/>
                </a:solidFill>
              </a:rPr>
              <a:t>Antrag für HH18 / Begründung</a:t>
            </a:r>
            <a:endParaRPr lang="de-DE" altLang="de-DE" sz="800" dirty="0"/>
          </a:p>
        </p:txBody>
      </p:sp>
    </p:spTree>
    <p:extLst>
      <p:ext uri="{BB962C8B-B14F-4D97-AF65-F5344CB8AC3E}">
        <p14:creationId xmlns:p14="http://schemas.microsoft.com/office/powerpoint/2010/main" xmlns="" val="1587758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ChangeArrowheads="1"/>
          </p:cNvSpPr>
          <p:nvPr/>
        </p:nvSpPr>
        <p:spPr bwMode="auto">
          <a:xfrm>
            <a:off x="0" y="27955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de-DE"/>
          </a:p>
        </p:txBody>
      </p:sp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323850" y="404813"/>
            <a:ext cx="7407605" cy="535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de-DE" altLang="de-DE" sz="2400" b="1" dirty="0"/>
              <a:t>Perspektive „Einnahmen / Ausgaben</a:t>
            </a:r>
            <a:r>
              <a:rPr lang="de-DE" altLang="de-DE" sz="2400" b="1" dirty="0" smtClean="0"/>
              <a:t>“ 2019/20/21 </a:t>
            </a:r>
            <a:endParaRPr lang="de-DE" altLang="de-DE" sz="2400" b="1" dirty="0"/>
          </a:p>
        </p:txBody>
      </p:sp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684213" y="1251449"/>
            <a:ext cx="7632700" cy="426578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28575">
                <a:solidFill>
                  <a:srgbClr val="808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80975" indent="-18097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9625" indent="-1825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720850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2357438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994025" indent="-4572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345122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90842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436562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822825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20000"/>
              </a:lnSpc>
              <a:buFontTx/>
              <a:buChar char="•"/>
            </a:pPr>
            <a:r>
              <a:rPr lang="de-DE" altLang="de-DE" b="1" dirty="0" smtClean="0">
                <a:solidFill>
                  <a:srgbClr val="FF3300"/>
                </a:solidFill>
              </a:rPr>
              <a:t>Unsere Angestellten werden nach TVöD vergütet und sind unkündbar. Die jährlichen Tarifsteigerungen belaufen sich auf jährlich mehr als 10 T€ und können nach unserer Überzeugung zukünftig nicht mehr wie bisher durch Entgelterhöhungen „kompensiert“ werden.</a:t>
            </a:r>
          </a:p>
          <a:p>
            <a:pPr>
              <a:lnSpc>
                <a:spcPct val="120000"/>
              </a:lnSpc>
              <a:buFontTx/>
              <a:buChar char="•"/>
            </a:pPr>
            <a:r>
              <a:rPr lang="de-DE" altLang="de-DE" b="1" dirty="0" smtClean="0">
                <a:solidFill>
                  <a:srgbClr val="FF3300"/>
                </a:solidFill>
              </a:rPr>
              <a:t>Für die Jahre ab 2019 ist eine Erhöhung der Bezuschussung lt. Antrag zwingend erforderlich, um den Fortbestand der vereinsgetragenen Musikschule in Haan zu gewährleisten.</a:t>
            </a:r>
          </a:p>
          <a:p>
            <a:pPr>
              <a:lnSpc>
                <a:spcPct val="120000"/>
              </a:lnSpc>
              <a:buFontTx/>
              <a:buChar char="•"/>
            </a:pPr>
            <a:r>
              <a:rPr lang="de-DE" altLang="de-DE" b="1" dirty="0">
                <a:solidFill>
                  <a:srgbClr val="FF3300"/>
                </a:solidFill>
              </a:rPr>
              <a:t>Planmäßig stehen erste Pensionierungen von Angestellten im Jahr 2025 an</a:t>
            </a:r>
            <a:r>
              <a:rPr lang="de-DE" altLang="de-DE" b="1" dirty="0" smtClean="0">
                <a:solidFill>
                  <a:srgbClr val="FF3300"/>
                </a:solidFill>
              </a:rPr>
              <a:t>. Dadurch wird sich ab diesem Zeitpunkt der Zuschussbedarf wieder verringern.</a:t>
            </a:r>
          </a:p>
          <a:p>
            <a:pPr>
              <a:lnSpc>
                <a:spcPct val="120000"/>
              </a:lnSpc>
              <a:buFontTx/>
              <a:buChar char="•"/>
            </a:pPr>
            <a:endParaRPr lang="de-DE" altLang="de-DE" sz="1400" b="1" dirty="0">
              <a:solidFill>
                <a:srgbClr val="FF3300"/>
              </a:solidFill>
            </a:endParaRPr>
          </a:p>
          <a:p>
            <a:pPr>
              <a:lnSpc>
                <a:spcPct val="120000"/>
              </a:lnSpc>
              <a:buFontTx/>
              <a:buChar char="•"/>
            </a:pPr>
            <a:r>
              <a:rPr lang="de-DE" altLang="de-DE" sz="1400" b="1" dirty="0" smtClean="0">
                <a:solidFill>
                  <a:srgbClr val="FF3300"/>
                </a:solidFill>
              </a:rPr>
              <a:t>Nachfolgend: Personalstruktur und „Leistungsangebot“</a:t>
            </a:r>
          </a:p>
        </p:txBody>
      </p:sp>
      <p:sp>
        <p:nvSpPr>
          <p:cNvPr id="7" name="Datumsplatzhalter 3"/>
          <p:cNvSpPr txBox="1">
            <a:spLocks/>
          </p:cNvSpPr>
          <p:nvPr/>
        </p:nvSpPr>
        <p:spPr bwMode="auto">
          <a:xfrm>
            <a:off x="8244408" y="6329213"/>
            <a:ext cx="576064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000" b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r>
              <a:rPr lang="de-DE" altLang="de-DE" dirty="0" smtClean="0"/>
              <a:t>Seite</a:t>
            </a:r>
            <a:r>
              <a:rPr lang="de-DE" altLang="de-DE" sz="800" dirty="0" smtClean="0"/>
              <a:t> </a:t>
            </a:r>
            <a:fld id="{00C5E88E-C3C1-4D46-AC6F-170CF1EE6222}" type="slidenum">
              <a:rPr lang="de-DE" altLang="de-DE" sz="800" smtClean="0"/>
              <a:pPr/>
              <a:t>5</a:t>
            </a:fld>
            <a:endParaRPr lang="de-DE" altLang="de-DE" sz="800" dirty="0" smtClean="0"/>
          </a:p>
          <a:p>
            <a:endParaRPr lang="de-DE" altLang="de-DE" sz="800" dirty="0"/>
          </a:p>
        </p:txBody>
      </p:sp>
      <p:sp>
        <p:nvSpPr>
          <p:cNvPr id="9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337126"/>
            <a:ext cx="3178175" cy="476250"/>
          </a:xfrm>
        </p:spPr>
        <p:txBody>
          <a:bodyPr/>
          <a:lstStyle/>
          <a:p>
            <a:r>
              <a:rPr lang="de-DE" altLang="de-DE" sz="800" b="1" dirty="0" smtClean="0"/>
              <a:t>Dr</a:t>
            </a:r>
            <a:r>
              <a:rPr lang="de-DE" altLang="de-DE" sz="800" b="1" dirty="0"/>
              <a:t>. R. Pech</a:t>
            </a:r>
            <a:r>
              <a:rPr lang="de-DE" altLang="de-DE" sz="800" b="1" dirty="0" smtClean="0"/>
              <a:t>,</a:t>
            </a:r>
            <a:endParaRPr lang="de-DE" altLang="de-DE" sz="800" dirty="0">
              <a:solidFill>
                <a:schemeClr val="bg2"/>
              </a:solidFill>
            </a:endParaRPr>
          </a:p>
          <a:p>
            <a:r>
              <a:rPr lang="de-DE" altLang="de-DE" sz="800" dirty="0">
                <a:solidFill>
                  <a:schemeClr val="bg2"/>
                </a:solidFill>
              </a:rPr>
              <a:t>Datei: MS / </a:t>
            </a:r>
            <a:r>
              <a:rPr lang="de-DE" altLang="de-DE" sz="800" dirty="0" smtClean="0">
                <a:solidFill>
                  <a:schemeClr val="bg2"/>
                </a:solidFill>
              </a:rPr>
              <a:t>Antrag für HH18 / Begründung</a:t>
            </a:r>
            <a:endParaRPr lang="de-DE" altLang="de-DE" sz="800" dirty="0"/>
          </a:p>
        </p:txBody>
      </p:sp>
    </p:spTree>
    <p:extLst>
      <p:ext uri="{BB962C8B-B14F-4D97-AF65-F5344CB8AC3E}">
        <p14:creationId xmlns:p14="http://schemas.microsoft.com/office/powerpoint/2010/main" xmlns="" val="1277024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ChangeArrowheads="1"/>
          </p:cNvSpPr>
          <p:nvPr/>
        </p:nvSpPr>
        <p:spPr bwMode="auto">
          <a:xfrm>
            <a:off x="0" y="27955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de-DE"/>
          </a:p>
        </p:txBody>
      </p:sp>
      <p:sp>
        <p:nvSpPr>
          <p:cNvPr id="87043" name="Text Box 3"/>
          <p:cNvSpPr txBox="1">
            <a:spLocks noChangeArrowheads="1"/>
          </p:cNvSpPr>
          <p:nvPr/>
        </p:nvSpPr>
        <p:spPr bwMode="auto">
          <a:xfrm>
            <a:off x="1260475" y="1052513"/>
            <a:ext cx="6480175" cy="47386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endParaRPr lang="de-DE" altLang="de-DE" sz="1000" b="1" dirty="0"/>
          </a:p>
          <a:p>
            <a:pPr algn="ctr"/>
            <a:r>
              <a:rPr lang="de-DE" altLang="de-DE" b="1" dirty="0"/>
              <a:t>Vorstand Trägerverein Musikschule Haan e.V.</a:t>
            </a:r>
          </a:p>
          <a:p>
            <a:pPr algn="ctr"/>
            <a:endParaRPr lang="de-DE" altLang="de-DE" dirty="0"/>
          </a:p>
          <a:p>
            <a:pPr algn="ctr"/>
            <a:endParaRPr lang="de-DE" altLang="de-DE" dirty="0"/>
          </a:p>
          <a:p>
            <a:pPr algn="ctr"/>
            <a:endParaRPr lang="de-DE" altLang="de-DE" dirty="0"/>
          </a:p>
          <a:p>
            <a:pPr algn="ctr"/>
            <a:endParaRPr lang="de-DE" altLang="de-DE" dirty="0"/>
          </a:p>
          <a:p>
            <a:pPr algn="ctr"/>
            <a:endParaRPr lang="de-DE" altLang="de-DE" dirty="0"/>
          </a:p>
          <a:p>
            <a:pPr algn="ctr"/>
            <a:endParaRPr lang="de-DE" altLang="de-DE" dirty="0"/>
          </a:p>
          <a:p>
            <a:pPr algn="ctr"/>
            <a:endParaRPr lang="de-DE" altLang="de-DE" dirty="0"/>
          </a:p>
          <a:p>
            <a:pPr algn="ctr"/>
            <a:endParaRPr lang="de-DE" altLang="de-DE" dirty="0"/>
          </a:p>
          <a:p>
            <a:pPr algn="ctr"/>
            <a:endParaRPr lang="de-DE" altLang="de-DE" dirty="0"/>
          </a:p>
          <a:p>
            <a:pPr algn="ctr"/>
            <a:endParaRPr lang="de-DE" altLang="de-DE" dirty="0"/>
          </a:p>
          <a:p>
            <a:pPr algn="ctr"/>
            <a:endParaRPr lang="de-DE" altLang="de-DE" dirty="0"/>
          </a:p>
          <a:p>
            <a:pPr algn="ctr"/>
            <a:endParaRPr lang="de-DE" altLang="de-DE" dirty="0"/>
          </a:p>
          <a:p>
            <a:pPr algn="ctr"/>
            <a:endParaRPr lang="de-DE" altLang="de-DE" dirty="0"/>
          </a:p>
          <a:p>
            <a:pPr algn="ctr"/>
            <a:endParaRPr lang="de-DE" altLang="de-DE" dirty="0"/>
          </a:p>
          <a:p>
            <a:pPr algn="ctr"/>
            <a:endParaRPr lang="de-DE" altLang="de-DE" sz="1200" dirty="0"/>
          </a:p>
          <a:p>
            <a:pPr algn="ctr"/>
            <a:endParaRPr lang="de-DE" altLang="de-DE" sz="1200" dirty="0"/>
          </a:p>
        </p:txBody>
      </p:sp>
      <p:sp>
        <p:nvSpPr>
          <p:cNvPr id="87044" name="Text Box 4"/>
          <p:cNvSpPr txBox="1">
            <a:spLocks noChangeArrowheads="1"/>
          </p:cNvSpPr>
          <p:nvPr/>
        </p:nvSpPr>
        <p:spPr bwMode="auto">
          <a:xfrm>
            <a:off x="265113" y="404813"/>
            <a:ext cx="6341801" cy="535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de-DE" altLang="de-DE" sz="2400" b="1" dirty="0" smtClean="0"/>
              <a:t>Die Musikschule Haan ist vereinsgetragen</a:t>
            </a:r>
            <a:endParaRPr lang="de-DE" altLang="de-DE" sz="2400" b="1" dirty="0"/>
          </a:p>
        </p:txBody>
      </p:sp>
      <p:sp>
        <p:nvSpPr>
          <p:cNvPr id="87045" name="Line 5"/>
          <p:cNvSpPr>
            <a:spLocks noChangeShapeType="1"/>
          </p:cNvSpPr>
          <p:nvPr/>
        </p:nvSpPr>
        <p:spPr bwMode="auto">
          <a:xfrm>
            <a:off x="4530853" y="3092534"/>
            <a:ext cx="0" cy="19446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87046" name="Line 6"/>
          <p:cNvSpPr>
            <a:spLocks noChangeShapeType="1"/>
          </p:cNvSpPr>
          <p:nvPr/>
        </p:nvSpPr>
        <p:spPr bwMode="auto">
          <a:xfrm>
            <a:off x="3779838" y="3659730"/>
            <a:ext cx="746125" cy="158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87047" name="Line 7"/>
          <p:cNvSpPr>
            <a:spLocks noChangeShapeType="1"/>
          </p:cNvSpPr>
          <p:nvPr/>
        </p:nvSpPr>
        <p:spPr bwMode="auto">
          <a:xfrm>
            <a:off x="3767137" y="5037221"/>
            <a:ext cx="746125" cy="158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87048" name="Line 8"/>
          <p:cNvSpPr>
            <a:spLocks noChangeShapeType="1"/>
          </p:cNvSpPr>
          <p:nvPr/>
        </p:nvSpPr>
        <p:spPr bwMode="auto">
          <a:xfrm>
            <a:off x="4473575" y="5041900"/>
            <a:ext cx="746125" cy="158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87049" name="Text Box 9"/>
          <p:cNvSpPr txBox="1">
            <a:spLocks noChangeArrowheads="1"/>
          </p:cNvSpPr>
          <p:nvPr/>
        </p:nvSpPr>
        <p:spPr bwMode="auto">
          <a:xfrm>
            <a:off x="1620838" y="3384550"/>
            <a:ext cx="2159000" cy="707886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de-DE" altLang="de-DE" sz="1400" dirty="0"/>
              <a:t>Büro,  Buchhaltung</a:t>
            </a:r>
            <a:r>
              <a:rPr lang="de-DE" altLang="de-DE" dirty="0"/>
              <a:t> </a:t>
            </a:r>
          </a:p>
          <a:p>
            <a:pPr algn="ctr"/>
            <a:r>
              <a:rPr lang="de-DE" altLang="de-DE" sz="1200" dirty="0"/>
              <a:t>2</a:t>
            </a:r>
            <a:r>
              <a:rPr lang="de-DE" altLang="de-DE" sz="1200" dirty="0" smtClean="0"/>
              <a:t> </a:t>
            </a:r>
            <a:r>
              <a:rPr lang="de-DE" altLang="de-DE" sz="1200" dirty="0"/>
              <a:t>Personen </a:t>
            </a:r>
            <a:endParaRPr lang="de-DE" altLang="de-DE" sz="1200" dirty="0" smtClean="0"/>
          </a:p>
          <a:p>
            <a:pPr algn="ctr"/>
            <a:r>
              <a:rPr lang="de-DE" altLang="de-DE" sz="1000" dirty="0" smtClean="0"/>
              <a:t>(Teilzeit, zusammen ca. 0,3 VZK)</a:t>
            </a:r>
            <a:endParaRPr lang="de-DE" altLang="de-DE" sz="1000" dirty="0"/>
          </a:p>
        </p:txBody>
      </p:sp>
      <p:sp>
        <p:nvSpPr>
          <p:cNvPr id="87050" name="Text Box 10"/>
          <p:cNvSpPr txBox="1">
            <a:spLocks noChangeArrowheads="1"/>
          </p:cNvSpPr>
          <p:nvPr/>
        </p:nvSpPr>
        <p:spPr bwMode="auto">
          <a:xfrm>
            <a:off x="3275856" y="1804485"/>
            <a:ext cx="2520280" cy="1200329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endParaRPr lang="de-DE" altLang="de-DE" sz="800" dirty="0"/>
          </a:p>
          <a:p>
            <a:pPr algn="ctr"/>
            <a:r>
              <a:rPr lang="de-DE" altLang="de-DE" b="1" dirty="0" smtClean="0"/>
              <a:t>Schulleitung </a:t>
            </a:r>
            <a:endParaRPr lang="de-DE" altLang="de-DE" b="1" dirty="0"/>
          </a:p>
          <a:p>
            <a:pPr algn="ctr"/>
            <a:r>
              <a:rPr lang="de-DE" altLang="de-DE" sz="1200" dirty="0"/>
              <a:t>2 Personen</a:t>
            </a:r>
          </a:p>
          <a:p>
            <a:pPr algn="ctr"/>
            <a:r>
              <a:rPr lang="de-DE" altLang="de-DE" sz="1000" dirty="0"/>
              <a:t>(anteilig </a:t>
            </a:r>
            <a:r>
              <a:rPr lang="de-DE" altLang="de-DE" sz="1000" dirty="0" smtClean="0"/>
              <a:t>freigestellt, zus. ca. 1,3 VZK)</a:t>
            </a:r>
            <a:endParaRPr lang="de-DE" altLang="de-DE" sz="1000" dirty="0"/>
          </a:p>
          <a:p>
            <a:pPr algn="ctr"/>
            <a:r>
              <a:rPr lang="de-DE" altLang="de-DE" sz="1200" b="1" i="1" dirty="0" smtClean="0"/>
              <a:t>27 </a:t>
            </a:r>
            <a:r>
              <a:rPr lang="de-DE" altLang="de-DE" sz="1200" b="1" i="1" dirty="0"/>
              <a:t>Jahreswochenstunden </a:t>
            </a:r>
            <a:r>
              <a:rPr lang="de-DE" altLang="de-DE" sz="1200" i="1" dirty="0"/>
              <a:t>*)</a:t>
            </a:r>
          </a:p>
          <a:p>
            <a:pPr algn="ctr"/>
            <a:r>
              <a:rPr lang="de-DE" altLang="de-DE" sz="1200" dirty="0"/>
              <a:t>  </a:t>
            </a:r>
          </a:p>
        </p:txBody>
      </p:sp>
      <p:sp>
        <p:nvSpPr>
          <p:cNvPr id="87051" name="Text Box 11"/>
          <p:cNvSpPr txBox="1">
            <a:spLocks noChangeArrowheads="1"/>
          </p:cNvSpPr>
          <p:nvPr/>
        </p:nvSpPr>
        <p:spPr bwMode="auto">
          <a:xfrm>
            <a:off x="1619672" y="4657391"/>
            <a:ext cx="2309813" cy="741363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de-DE" altLang="de-DE" sz="1400" dirty="0"/>
              <a:t>Angestellte Lehrer</a:t>
            </a:r>
            <a:r>
              <a:rPr lang="de-DE" altLang="de-DE" dirty="0"/>
              <a:t> </a:t>
            </a:r>
          </a:p>
          <a:p>
            <a:pPr algn="ctr"/>
            <a:r>
              <a:rPr lang="de-DE" altLang="de-DE" sz="1200" dirty="0"/>
              <a:t>8</a:t>
            </a:r>
            <a:r>
              <a:rPr lang="de-DE" altLang="de-DE" sz="1200" dirty="0" smtClean="0"/>
              <a:t> </a:t>
            </a:r>
            <a:r>
              <a:rPr lang="de-DE" altLang="de-DE" sz="1200" dirty="0"/>
              <a:t>Personen </a:t>
            </a:r>
            <a:r>
              <a:rPr lang="de-DE" altLang="de-DE" sz="1200" dirty="0" smtClean="0"/>
              <a:t>(Voll-/Teilzeit</a:t>
            </a:r>
            <a:r>
              <a:rPr lang="de-DE" altLang="de-DE" sz="1200" dirty="0"/>
              <a:t>)</a:t>
            </a:r>
          </a:p>
          <a:p>
            <a:pPr algn="ctr"/>
            <a:r>
              <a:rPr lang="de-DE" altLang="de-DE" sz="1200" b="1" i="1" dirty="0" smtClean="0"/>
              <a:t>157 </a:t>
            </a:r>
            <a:r>
              <a:rPr lang="de-DE" altLang="de-DE" sz="1200" b="1" i="1" dirty="0"/>
              <a:t>Jahreswochenstunden </a:t>
            </a:r>
            <a:r>
              <a:rPr lang="de-DE" altLang="de-DE" sz="1200" i="1" dirty="0"/>
              <a:t>*)</a:t>
            </a:r>
          </a:p>
        </p:txBody>
      </p:sp>
      <p:sp>
        <p:nvSpPr>
          <p:cNvPr id="87052" name="Text Box 12"/>
          <p:cNvSpPr txBox="1">
            <a:spLocks noChangeArrowheads="1"/>
          </p:cNvSpPr>
          <p:nvPr/>
        </p:nvSpPr>
        <p:spPr bwMode="auto">
          <a:xfrm>
            <a:off x="5143500" y="4662488"/>
            <a:ext cx="2309813" cy="741362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de-DE" altLang="de-DE" sz="1400" dirty="0"/>
              <a:t>Honorarkräfte</a:t>
            </a:r>
            <a:r>
              <a:rPr lang="de-DE" altLang="de-DE" dirty="0"/>
              <a:t> </a:t>
            </a:r>
          </a:p>
          <a:p>
            <a:pPr algn="ctr"/>
            <a:r>
              <a:rPr lang="de-DE" altLang="de-DE" sz="1200" dirty="0" smtClean="0"/>
              <a:t>33 </a:t>
            </a:r>
            <a:r>
              <a:rPr lang="de-DE" altLang="de-DE" sz="1200" dirty="0"/>
              <a:t>Personen </a:t>
            </a:r>
            <a:r>
              <a:rPr lang="de-DE" altLang="de-DE" sz="1200" dirty="0" smtClean="0"/>
              <a:t>(Stundenbasis</a:t>
            </a:r>
            <a:r>
              <a:rPr lang="de-DE" altLang="de-DE" sz="1200" dirty="0"/>
              <a:t>)</a:t>
            </a:r>
          </a:p>
          <a:p>
            <a:pPr algn="ctr"/>
            <a:r>
              <a:rPr lang="de-DE" altLang="de-DE" sz="1200" b="1" i="1" dirty="0" smtClean="0"/>
              <a:t>320 </a:t>
            </a:r>
            <a:r>
              <a:rPr lang="de-DE" altLang="de-DE" sz="1200" b="1" i="1" dirty="0"/>
              <a:t>Jahreswochenstunden </a:t>
            </a:r>
            <a:r>
              <a:rPr lang="de-DE" altLang="de-DE" sz="1200" i="1" dirty="0"/>
              <a:t>*)</a:t>
            </a:r>
          </a:p>
        </p:txBody>
      </p:sp>
      <p:sp>
        <p:nvSpPr>
          <p:cNvPr id="87054" name="Text Box 14"/>
          <p:cNvSpPr txBox="1">
            <a:spLocks noChangeArrowheads="1"/>
          </p:cNvSpPr>
          <p:nvPr/>
        </p:nvSpPr>
        <p:spPr bwMode="auto">
          <a:xfrm>
            <a:off x="1619672" y="5516563"/>
            <a:ext cx="604867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de-DE" sz="1200" i="1" dirty="0">
                <a:solidFill>
                  <a:schemeClr val="bg2"/>
                </a:solidFill>
              </a:rPr>
              <a:t>*):  </a:t>
            </a:r>
            <a:r>
              <a:rPr lang="de-DE" altLang="de-DE" sz="1200" i="1" dirty="0" smtClean="0">
                <a:solidFill>
                  <a:schemeClr val="bg2"/>
                </a:solidFill>
              </a:rPr>
              <a:t>Unterrichtsstunden á 45  min. im Jahr 2016 (30,5 </a:t>
            </a:r>
            <a:r>
              <a:rPr lang="de-DE" altLang="de-DE" sz="1200" i="1" dirty="0" err="1" smtClean="0">
                <a:solidFill>
                  <a:schemeClr val="bg2"/>
                </a:solidFill>
              </a:rPr>
              <a:t>JaWo</a:t>
            </a:r>
            <a:r>
              <a:rPr lang="de-DE" altLang="de-DE" sz="1200" i="1" dirty="0" smtClean="0">
                <a:solidFill>
                  <a:schemeClr val="bg2"/>
                </a:solidFill>
              </a:rPr>
              <a:t>-h = 1 </a:t>
            </a:r>
            <a:r>
              <a:rPr lang="de-DE" altLang="de-DE" sz="1200" b="1" i="1" dirty="0" smtClean="0"/>
              <a:t>V</a:t>
            </a:r>
            <a:r>
              <a:rPr lang="de-DE" altLang="de-DE" sz="1200" i="1" dirty="0" smtClean="0">
                <a:solidFill>
                  <a:schemeClr val="bg2"/>
                </a:solidFill>
              </a:rPr>
              <a:t>oll</a:t>
            </a:r>
            <a:r>
              <a:rPr lang="de-DE" altLang="de-DE" sz="1200" b="1" i="1" dirty="0" smtClean="0"/>
              <a:t>z</a:t>
            </a:r>
            <a:r>
              <a:rPr lang="de-DE" altLang="de-DE" sz="1200" i="1" dirty="0" smtClean="0">
                <a:solidFill>
                  <a:schemeClr val="bg2"/>
                </a:solidFill>
              </a:rPr>
              <a:t>eit</a:t>
            </a:r>
            <a:r>
              <a:rPr lang="de-DE" altLang="de-DE" sz="1200" b="1" i="1" dirty="0" smtClean="0"/>
              <a:t>k</a:t>
            </a:r>
            <a:r>
              <a:rPr lang="de-DE" altLang="de-DE" sz="1200" i="1" dirty="0" smtClean="0">
                <a:solidFill>
                  <a:schemeClr val="bg2"/>
                </a:solidFill>
              </a:rPr>
              <a:t>raft)</a:t>
            </a:r>
            <a:endParaRPr lang="de-DE" altLang="de-DE" sz="1200" i="1" dirty="0">
              <a:solidFill>
                <a:schemeClr val="bg2"/>
              </a:solidFill>
            </a:endParaRPr>
          </a:p>
        </p:txBody>
      </p:sp>
      <p:sp>
        <p:nvSpPr>
          <p:cNvPr id="18" name="Datumsplatzhalter 3"/>
          <p:cNvSpPr txBox="1">
            <a:spLocks/>
          </p:cNvSpPr>
          <p:nvPr/>
        </p:nvSpPr>
        <p:spPr bwMode="auto">
          <a:xfrm>
            <a:off x="8244408" y="6329213"/>
            <a:ext cx="576064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000" b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r>
              <a:rPr lang="de-DE" altLang="de-DE" dirty="0" smtClean="0"/>
              <a:t>Seite</a:t>
            </a:r>
            <a:r>
              <a:rPr lang="de-DE" altLang="de-DE" sz="800" dirty="0" smtClean="0"/>
              <a:t> </a:t>
            </a:r>
            <a:fld id="{E8C10865-D92D-4CCB-B2F3-AC09C0E62E8C}" type="slidenum">
              <a:rPr lang="de-DE" altLang="de-DE" sz="800" smtClean="0"/>
              <a:pPr/>
              <a:t>6</a:t>
            </a:fld>
            <a:endParaRPr lang="de-DE" altLang="de-DE" sz="800" dirty="0" smtClean="0"/>
          </a:p>
          <a:p>
            <a:endParaRPr lang="de-DE" altLang="de-DE" sz="800" dirty="0"/>
          </a:p>
        </p:txBody>
      </p:sp>
      <p:sp>
        <p:nvSpPr>
          <p:cNvPr id="16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337126"/>
            <a:ext cx="3178175" cy="476250"/>
          </a:xfrm>
        </p:spPr>
        <p:txBody>
          <a:bodyPr/>
          <a:lstStyle/>
          <a:p>
            <a:r>
              <a:rPr lang="de-DE" altLang="de-DE" sz="800" b="1" dirty="0" smtClean="0"/>
              <a:t>Dr</a:t>
            </a:r>
            <a:r>
              <a:rPr lang="de-DE" altLang="de-DE" sz="800" b="1" dirty="0"/>
              <a:t>. R. Pech</a:t>
            </a:r>
            <a:r>
              <a:rPr lang="de-DE" altLang="de-DE" sz="800" b="1" dirty="0" smtClean="0"/>
              <a:t>,</a:t>
            </a:r>
            <a:endParaRPr lang="de-DE" altLang="de-DE" sz="800" dirty="0">
              <a:solidFill>
                <a:schemeClr val="bg2"/>
              </a:solidFill>
            </a:endParaRPr>
          </a:p>
          <a:p>
            <a:r>
              <a:rPr lang="de-DE" altLang="de-DE" sz="800" dirty="0">
                <a:solidFill>
                  <a:schemeClr val="bg2"/>
                </a:solidFill>
              </a:rPr>
              <a:t>Datei: MS / </a:t>
            </a:r>
            <a:r>
              <a:rPr lang="de-DE" altLang="de-DE" sz="800" dirty="0" smtClean="0">
                <a:solidFill>
                  <a:schemeClr val="bg2"/>
                </a:solidFill>
              </a:rPr>
              <a:t>Antrag für HH18 / Begründung</a:t>
            </a:r>
            <a:endParaRPr lang="de-DE" altLang="de-DE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25" name="Text Box 89"/>
          <p:cNvSpPr txBox="1">
            <a:spLocks noChangeArrowheads="1"/>
          </p:cNvSpPr>
          <p:nvPr/>
        </p:nvSpPr>
        <p:spPr bwMode="auto">
          <a:xfrm>
            <a:off x="250825" y="404813"/>
            <a:ext cx="7531229" cy="535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de-DE" altLang="de-DE" sz="2400" b="1" dirty="0" smtClean="0"/>
              <a:t>„Leistungsangebot an </a:t>
            </a:r>
            <a:r>
              <a:rPr lang="de-DE" altLang="de-DE" sz="2400" b="1" dirty="0"/>
              <a:t>öffentlichen Musikschulen“</a:t>
            </a:r>
          </a:p>
        </p:txBody>
      </p:sp>
      <p:sp>
        <p:nvSpPr>
          <p:cNvPr id="14496" name="Oval 160"/>
          <p:cNvSpPr>
            <a:spLocks noChangeArrowheads="1"/>
          </p:cNvSpPr>
          <p:nvPr/>
        </p:nvSpPr>
        <p:spPr bwMode="auto">
          <a:xfrm>
            <a:off x="2843213" y="1339850"/>
            <a:ext cx="2663825" cy="1871663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de-DE" altLang="de-DE" sz="2800" b="1" dirty="0"/>
              <a:t>Unterricht</a:t>
            </a:r>
          </a:p>
          <a:p>
            <a:pPr algn="ctr"/>
            <a:r>
              <a:rPr lang="de-DE" altLang="de-DE" b="1" dirty="0"/>
              <a:t>nach </a:t>
            </a:r>
          </a:p>
          <a:p>
            <a:pPr algn="ctr"/>
            <a:r>
              <a:rPr lang="de-DE" altLang="de-DE" b="1" dirty="0"/>
              <a:t>Strukturplan </a:t>
            </a:r>
            <a:r>
              <a:rPr lang="de-DE" altLang="de-DE" b="1" dirty="0" err="1" smtClean="0"/>
              <a:t>VdM</a:t>
            </a:r>
            <a:r>
              <a:rPr lang="de-DE" altLang="de-DE" b="1" dirty="0" smtClean="0"/>
              <a:t> </a:t>
            </a:r>
            <a:r>
              <a:rPr lang="de-DE" altLang="de-DE" b="1" dirty="0" smtClean="0">
                <a:solidFill>
                  <a:schemeClr val="bg1">
                    <a:lumMod val="65000"/>
                  </a:schemeClr>
                </a:solidFill>
              </a:rPr>
              <a:t>*)</a:t>
            </a:r>
            <a:endParaRPr lang="de-DE" altLang="de-DE" sz="1400" dirty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endParaRPr lang="de-DE" altLang="de-DE" sz="1400" b="1" dirty="0">
              <a:solidFill>
                <a:srgbClr val="969696"/>
              </a:solidFill>
            </a:endParaRPr>
          </a:p>
        </p:txBody>
      </p:sp>
      <p:sp>
        <p:nvSpPr>
          <p:cNvPr id="14497" name="Oval 161"/>
          <p:cNvSpPr>
            <a:spLocks noChangeArrowheads="1"/>
          </p:cNvSpPr>
          <p:nvPr/>
        </p:nvSpPr>
        <p:spPr bwMode="auto">
          <a:xfrm>
            <a:off x="4643438" y="3571876"/>
            <a:ext cx="2808287" cy="1347738"/>
          </a:xfrm>
          <a:prstGeom prst="ellipse">
            <a:avLst/>
          </a:prstGeom>
          <a:solidFill>
            <a:schemeClr val="bg1"/>
          </a:solidFill>
          <a:ln w="57150">
            <a:solidFill>
              <a:srgbClr val="FF33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de-DE" altLang="de-DE" b="1" dirty="0">
                <a:solidFill>
                  <a:srgbClr val="3366FF"/>
                </a:solidFill>
              </a:rPr>
              <a:t>Auftritte und</a:t>
            </a:r>
            <a:r>
              <a:rPr lang="de-DE" altLang="de-DE" dirty="0"/>
              <a:t> </a:t>
            </a:r>
          </a:p>
          <a:p>
            <a:pPr algn="ctr"/>
            <a:r>
              <a:rPr lang="de-DE" altLang="de-DE" sz="2400" b="1" dirty="0" smtClean="0">
                <a:solidFill>
                  <a:srgbClr val="3366FF"/>
                </a:solidFill>
              </a:rPr>
              <a:t>Veranstaltungen</a:t>
            </a:r>
            <a:endParaRPr lang="de-DE" altLang="de-DE" sz="1400" b="1" dirty="0">
              <a:solidFill>
                <a:srgbClr val="3366FF"/>
              </a:solidFill>
            </a:endParaRPr>
          </a:p>
          <a:p>
            <a:pPr algn="ctr"/>
            <a:endParaRPr lang="de-DE" altLang="de-DE" sz="1000" b="1" dirty="0">
              <a:solidFill>
                <a:srgbClr val="3366FF"/>
              </a:solidFill>
            </a:endParaRPr>
          </a:p>
        </p:txBody>
      </p:sp>
      <p:sp>
        <p:nvSpPr>
          <p:cNvPr id="14498" name="Oval 162"/>
          <p:cNvSpPr>
            <a:spLocks noChangeArrowheads="1"/>
          </p:cNvSpPr>
          <p:nvPr/>
        </p:nvSpPr>
        <p:spPr bwMode="auto">
          <a:xfrm>
            <a:off x="6300788" y="1557338"/>
            <a:ext cx="2447925" cy="15113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de-DE" altLang="de-DE" sz="2000" b="1" dirty="0" smtClean="0">
                <a:solidFill>
                  <a:schemeClr val="accent2"/>
                </a:solidFill>
              </a:rPr>
              <a:t>Projekte u.</a:t>
            </a:r>
            <a:endParaRPr lang="de-DE" altLang="de-DE" sz="2000" b="1" dirty="0">
              <a:solidFill>
                <a:schemeClr val="accent2"/>
              </a:solidFill>
            </a:endParaRPr>
          </a:p>
          <a:p>
            <a:pPr algn="ctr"/>
            <a:r>
              <a:rPr lang="de-DE" altLang="de-DE" sz="2000" b="1" dirty="0">
                <a:solidFill>
                  <a:schemeClr val="accent2"/>
                </a:solidFill>
              </a:rPr>
              <a:t>Kooperationen</a:t>
            </a:r>
            <a:endParaRPr lang="de-DE" altLang="de-DE" sz="2000" dirty="0">
              <a:solidFill>
                <a:schemeClr val="accent2"/>
              </a:solidFill>
            </a:endParaRPr>
          </a:p>
          <a:p>
            <a:pPr algn="ctr"/>
            <a:r>
              <a:rPr lang="de-DE" altLang="de-DE" sz="1400" dirty="0" smtClean="0">
                <a:solidFill>
                  <a:schemeClr val="accent2"/>
                </a:solidFill>
              </a:rPr>
              <a:t>in und mit </a:t>
            </a:r>
            <a:r>
              <a:rPr lang="de-DE" altLang="de-DE" sz="1400" dirty="0" err="1">
                <a:solidFill>
                  <a:schemeClr val="accent2"/>
                </a:solidFill>
              </a:rPr>
              <a:t>KiTas</a:t>
            </a:r>
            <a:r>
              <a:rPr lang="de-DE" altLang="de-DE" sz="1400" dirty="0">
                <a:solidFill>
                  <a:schemeClr val="accent2"/>
                </a:solidFill>
              </a:rPr>
              <a:t>, </a:t>
            </a:r>
            <a:endParaRPr lang="de-DE" altLang="de-DE" sz="1400" dirty="0" smtClean="0">
              <a:solidFill>
                <a:schemeClr val="accent2"/>
              </a:solidFill>
            </a:endParaRPr>
          </a:p>
          <a:p>
            <a:pPr algn="ctr"/>
            <a:r>
              <a:rPr lang="de-DE" altLang="de-DE" sz="1400" dirty="0" smtClean="0">
                <a:solidFill>
                  <a:schemeClr val="accent2"/>
                </a:solidFill>
              </a:rPr>
              <a:t>Schulen</a:t>
            </a:r>
            <a:r>
              <a:rPr lang="de-DE" altLang="de-DE" sz="1400" dirty="0">
                <a:solidFill>
                  <a:schemeClr val="accent2"/>
                </a:solidFill>
              </a:rPr>
              <a:t> </a:t>
            </a:r>
            <a:r>
              <a:rPr lang="de-DE" altLang="de-DE" sz="1400" dirty="0" smtClean="0">
                <a:solidFill>
                  <a:schemeClr val="accent2"/>
                </a:solidFill>
              </a:rPr>
              <a:t>und OGS</a:t>
            </a:r>
            <a:r>
              <a:rPr lang="de-DE" altLang="de-DE" sz="1400" b="1" dirty="0" smtClean="0">
                <a:solidFill>
                  <a:schemeClr val="accent2"/>
                </a:solidFill>
              </a:rPr>
              <a:t> </a:t>
            </a:r>
            <a:endParaRPr lang="de-DE" altLang="de-DE" sz="1400" b="1" dirty="0">
              <a:solidFill>
                <a:schemeClr val="accent2"/>
              </a:solidFill>
            </a:endParaRPr>
          </a:p>
        </p:txBody>
      </p:sp>
      <p:sp>
        <p:nvSpPr>
          <p:cNvPr id="14499" name="AutoShape 163"/>
          <p:cNvSpPr>
            <a:spLocks noChangeArrowheads="1"/>
          </p:cNvSpPr>
          <p:nvPr/>
        </p:nvSpPr>
        <p:spPr bwMode="auto">
          <a:xfrm rot="16200000">
            <a:off x="3816350" y="4041776"/>
            <a:ext cx="720725" cy="6477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14500" name="AutoShape 164"/>
          <p:cNvSpPr>
            <a:spLocks noChangeArrowheads="1"/>
          </p:cNvSpPr>
          <p:nvPr/>
        </p:nvSpPr>
        <p:spPr bwMode="auto">
          <a:xfrm rot="2037675">
            <a:off x="2843213" y="3068638"/>
            <a:ext cx="720725" cy="57785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14501" name="AutoShape 165"/>
          <p:cNvSpPr>
            <a:spLocks noChangeArrowheads="1"/>
          </p:cNvSpPr>
          <p:nvPr/>
        </p:nvSpPr>
        <p:spPr bwMode="auto">
          <a:xfrm rot="2037675">
            <a:off x="6443663" y="3067050"/>
            <a:ext cx="720725" cy="57785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14502" name="Oval 166"/>
          <p:cNvSpPr>
            <a:spLocks noChangeArrowheads="1"/>
          </p:cNvSpPr>
          <p:nvPr/>
        </p:nvSpPr>
        <p:spPr bwMode="auto">
          <a:xfrm>
            <a:off x="971550" y="3571875"/>
            <a:ext cx="2736850" cy="1357589"/>
          </a:xfrm>
          <a:prstGeom prst="ellipse">
            <a:avLst/>
          </a:prstGeom>
          <a:noFill/>
          <a:ln w="57150">
            <a:solidFill>
              <a:srgbClr val="8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de-DE" altLang="de-DE" sz="2400" b="1" dirty="0">
                <a:solidFill>
                  <a:srgbClr val="3366FF"/>
                </a:solidFill>
              </a:rPr>
              <a:t>Musizieren</a:t>
            </a:r>
          </a:p>
          <a:p>
            <a:pPr algn="ctr"/>
            <a:r>
              <a:rPr lang="de-DE" altLang="de-DE" sz="2400" b="1" dirty="0">
                <a:solidFill>
                  <a:srgbClr val="3366FF"/>
                </a:solidFill>
              </a:rPr>
              <a:t>in</a:t>
            </a:r>
            <a:r>
              <a:rPr lang="de-DE" altLang="de-DE" sz="1400" dirty="0">
                <a:solidFill>
                  <a:srgbClr val="3366FF"/>
                </a:solidFill>
              </a:rPr>
              <a:t> </a:t>
            </a:r>
            <a:r>
              <a:rPr lang="de-DE" altLang="de-DE" sz="2400" b="1" dirty="0" smtClean="0">
                <a:solidFill>
                  <a:srgbClr val="3366FF"/>
                </a:solidFill>
              </a:rPr>
              <a:t>Ensembles</a:t>
            </a:r>
            <a:endParaRPr lang="de-DE" altLang="de-DE" sz="1400" b="1" dirty="0"/>
          </a:p>
          <a:p>
            <a:pPr algn="ctr"/>
            <a:endParaRPr lang="de-DE" altLang="de-DE" sz="1000" b="1" dirty="0">
              <a:solidFill>
                <a:srgbClr val="3366FF"/>
              </a:solidFill>
            </a:endParaRPr>
          </a:p>
        </p:txBody>
      </p:sp>
      <p:sp>
        <p:nvSpPr>
          <p:cNvPr id="14505" name="AutoShape 169"/>
          <p:cNvSpPr>
            <a:spLocks noChangeArrowheads="1"/>
          </p:cNvSpPr>
          <p:nvPr/>
        </p:nvSpPr>
        <p:spPr bwMode="auto">
          <a:xfrm rot="16200000">
            <a:off x="179388" y="1916113"/>
            <a:ext cx="865187" cy="719137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96969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14506" name="AutoShape 170"/>
          <p:cNvSpPr>
            <a:spLocks noChangeArrowheads="1"/>
          </p:cNvSpPr>
          <p:nvPr/>
        </p:nvSpPr>
        <p:spPr bwMode="auto">
          <a:xfrm rot="16200000">
            <a:off x="503238" y="3968750"/>
            <a:ext cx="215900" cy="720725"/>
          </a:xfrm>
          <a:prstGeom prst="downArrow">
            <a:avLst>
              <a:gd name="adj1" fmla="val 50000"/>
              <a:gd name="adj2" fmla="val 83456"/>
            </a:avLst>
          </a:prstGeom>
          <a:solidFill>
            <a:srgbClr val="96969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14509" name="Text Box 173"/>
          <p:cNvSpPr txBox="1">
            <a:spLocks noChangeArrowheads="1"/>
          </p:cNvSpPr>
          <p:nvPr/>
        </p:nvSpPr>
        <p:spPr bwMode="auto">
          <a:xfrm>
            <a:off x="106363" y="1387475"/>
            <a:ext cx="1225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de-DE" sz="1200" b="1" i="1" dirty="0">
                <a:solidFill>
                  <a:schemeClr val="bg2"/>
                </a:solidFill>
              </a:rPr>
              <a:t>Anmeldungen </a:t>
            </a:r>
          </a:p>
          <a:p>
            <a:pPr algn="ctr"/>
            <a:r>
              <a:rPr lang="de-DE" altLang="de-DE" sz="1200" b="1" i="1" dirty="0">
                <a:solidFill>
                  <a:schemeClr val="bg2"/>
                </a:solidFill>
              </a:rPr>
              <a:t>(Entgelt)</a:t>
            </a:r>
          </a:p>
        </p:txBody>
      </p:sp>
      <p:sp>
        <p:nvSpPr>
          <p:cNvPr id="14518" name="AutoShape 182"/>
          <p:cNvSpPr>
            <a:spLocks noChangeArrowheads="1"/>
          </p:cNvSpPr>
          <p:nvPr/>
        </p:nvSpPr>
        <p:spPr bwMode="auto">
          <a:xfrm rot="-2113566">
            <a:off x="4859338" y="3067050"/>
            <a:ext cx="720725" cy="57785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15" name="Line 16"/>
          <p:cNvSpPr>
            <a:spLocks noChangeShapeType="1"/>
          </p:cNvSpPr>
          <p:nvPr/>
        </p:nvSpPr>
        <p:spPr bwMode="auto">
          <a:xfrm>
            <a:off x="5867920" y="1412776"/>
            <a:ext cx="224" cy="4259505"/>
          </a:xfrm>
          <a:prstGeom prst="line">
            <a:avLst/>
          </a:prstGeom>
          <a:noFill/>
          <a:ln w="38100">
            <a:solidFill>
              <a:schemeClr val="bg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6" name="Text Box 22"/>
          <p:cNvSpPr txBox="1">
            <a:spLocks noChangeArrowheads="1"/>
          </p:cNvSpPr>
          <p:nvPr/>
        </p:nvSpPr>
        <p:spPr bwMode="auto">
          <a:xfrm>
            <a:off x="4140720" y="5243364"/>
            <a:ext cx="13684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de-DE" sz="1400" b="1" i="1">
                <a:solidFill>
                  <a:schemeClr val="bg2"/>
                </a:solidFill>
              </a:rPr>
              <a:t>Musikschule</a:t>
            </a:r>
          </a:p>
        </p:txBody>
      </p:sp>
      <p:sp>
        <p:nvSpPr>
          <p:cNvPr id="17" name="Text Box 23"/>
          <p:cNvSpPr txBox="1">
            <a:spLocks noChangeArrowheads="1"/>
          </p:cNvSpPr>
          <p:nvPr/>
        </p:nvSpPr>
        <p:spPr bwMode="auto">
          <a:xfrm>
            <a:off x="6156845" y="5013176"/>
            <a:ext cx="20875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84238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406525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928813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451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908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365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8227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279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de-DE" b="1" i="1"/>
              <a:t>„öffentlicher Bereich“</a:t>
            </a:r>
          </a:p>
        </p:txBody>
      </p:sp>
      <p:sp>
        <p:nvSpPr>
          <p:cNvPr id="18" name="AutoShape 24"/>
          <p:cNvSpPr>
            <a:spLocks noChangeArrowheads="1"/>
          </p:cNvSpPr>
          <p:nvPr/>
        </p:nvSpPr>
        <p:spPr bwMode="auto">
          <a:xfrm>
            <a:off x="6156845" y="5084614"/>
            <a:ext cx="2087563" cy="576262"/>
          </a:xfrm>
          <a:prstGeom prst="homePlate">
            <a:avLst>
              <a:gd name="adj" fmla="val 90565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19" name="AutoShape 25"/>
          <p:cNvSpPr>
            <a:spLocks noChangeArrowheads="1"/>
          </p:cNvSpPr>
          <p:nvPr/>
        </p:nvSpPr>
        <p:spPr bwMode="auto">
          <a:xfrm rot="10800000">
            <a:off x="3493020" y="5229076"/>
            <a:ext cx="2016125" cy="288925"/>
          </a:xfrm>
          <a:prstGeom prst="homePlate">
            <a:avLst>
              <a:gd name="adj" fmla="val 174451"/>
            </a:avLst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21" name="Datumsplatzhalter 3"/>
          <p:cNvSpPr txBox="1">
            <a:spLocks/>
          </p:cNvSpPr>
          <p:nvPr/>
        </p:nvSpPr>
        <p:spPr bwMode="auto">
          <a:xfrm>
            <a:off x="8244408" y="6329213"/>
            <a:ext cx="576064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000" b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r>
              <a:rPr lang="de-DE" altLang="de-DE" dirty="0" smtClean="0"/>
              <a:t>Seite</a:t>
            </a:r>
            <a:r>
              <a:rPr lang="de-DE" altLang="de-DE" sz="800" dirty="0" smtClean="0"/>
              <a:t> </a:t>
            </a:r>
            <a:fld id="{E2791939-4E77-4FB0-AD88-D91EC359F32F}" type="slidenum">
              <a:rPr lang="de-DE" altLang="de-DE" sz="800"/>
              <a:pPr/>
              <a:t>7</a:t>
            </a:fld>
            <a:endParaRPr lang="de-DE" altLang="de-DE" sz="800" dirty="0" smtClean="0"/>
          </a:p>
          <a:p>
            <a:endParaRPr lang="de-DE" altLang="de-DE" sz="800" dirty="0"/>
          </a:p>
        </p:txBody>
      </p:sp>
      <p:sp>
        <p:nvSpPr>
          <p:cNvPr id="22" name="Text Box 173"/>
          <p:cNvSpPr txBox="1">
            <a:spLocks noChangeArrowheads="1"/>
          </p:cNvSpPr>
          <p:nvPr/>
        </p:nvSpPr>
        <p:spPr bwMode="auto">
          <a:xfrm>
            <a:off x="3347864" y="5816942"/>
            <a:ext cx="35231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de-DE" sz="1200" b="1" i="1" dirty="0" smtClean="0">
                <a:solidFill>
                  <a:schemeClr val="bg2"/>
                </a:solidFill>
              </a:rPr>
              <a:t>*): </a:t>
            </a:r>
            <a:r>
              <a:rPr lang="de-DE" altLang="de-DE" sz="1200" b="1" i="1" dirty="0" err="1" smtClean="0">
                <a:solidFill>
                  <a:schemeClr val="bg2"/>
                </a:solidFill>
              </a:rPr>
              <a:t>VdM</a:t>
            </a:r>
            <a:r>
              <a:rPr lang="de-DE" altLang="de-DE" sz="1200" b="1" i="1" dirty="0" smtClean="0">
                <a:solidFill>
                  <a:schemeClr val="bg2"/>
                </a:solidFill>
              </a:rPr>
              <a:t>:= Verband deutscher Musikschulen</a:t>
            </a:r>
            <a:endParaRPr lang="de-DE" altLang="de-DE" sz="1200" b="1" i="1" dirty="0">
              <a:solidFill>
                <a:schemeClr val="bg2"/>
              </a:solidFill>
            </a:endParaRPr>
          </a:p>
        </p:txBody>
      </p:sp>
      <p:sp>
        <p:nvSpPr>
          <p:cNvPr id="23" name="Datumsplatzhalter 3"/>
          <p:cNvSpPr>
            <a:spLocks noGrp="1"/>
          </p:cNvSpPr>
          <p:nvPr>
            <p:ph type="dt" sz="half" idx="10"/>
          </p:nvPr>
        </p:nvSpPr>
        <p:spPr>
          <a:xfrm>
            <a:off x="457200" y="6337126"/>
            <a:ext cx="3178175" cy="476250"/>
          </a:xfrm>
        </p:spPr>
        <p:txBody>
          <a:bodyPr/>
          <a:lstStyle/>
          <a:p>
            <a:r>
              <a:rPr lang="de-DE" altLang="de-DE" sz="800" b="1" dirty="0" smtClean="0"/>
              <a:t>Dr</a:t>
            </a:r>
            <a:r>
              <a:rPr lang="de-DE" altLang="de-DE" sz="800" b="1" dirty="0"/>
              <a:t>. R. Pech</a:t>
            </a:r>
            <a:r>
              <a:rPr lang="de-DE" altLang="de-DE" sz="800" b="1" dirty="0" smtClean="0"/>
              <a:t>,</a:t>
            </a:r>
            <a:endParaRPr lang="de-DE" altLang="de-DE" sz="800" dirty="0">
              <a:solidFill>
                <a:schemeClr val="bg2"/>
              </a:solidFill>
            </a:endParaRPr>
          </a:p>
          <a:p>
            <a:r>
              <a:rPr lang="de-DE" altLang="de-DE" sz="800" dirty="0">
                <a:solidFill>
                  <a:schemeClr val="bg2"/>
                </a:solidFill>
              </a:rPr>
              <a:t>Datei: MS / </a:t>
            </a:r>
            <a:r>
              <a:rPr lang="de-DE" altLang="de-DE" sz="800" dirty="0" smtClean="0">
                <a:solidFill>
                  <a:schemeClr val="bg2"/>
                </a:solidFill>
              </a:rPr>
              <a:t>Antrag für HH18 / Begründung</a:t>
            </a:r>
            <a:endParaRPr lang="de-DE" altLang="de-DE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656</Words>
  <Application>Microsoft Office PowerPoint</Application>
  <PresentationFormat>Bildschirmpräsentation (4:3)</PresentationFormat>
  <Paragraphs>120</Paragraphs>
  <Slides>7</Slides>
  <Notes>1</Notes>
  <HiddenSlides>0</HiddenSlides>
  <MMClips>0</MMClips>
  <ScaleCrop>false</ScaleCrop>
  <HeadingPairs>
    <vt:vector size="6" baseType="variant"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9" baseType="lpstr">
      <vt:lpstr>Standarddesign</vt:lpstr>
      <vt:lpstr>Bild</vt:lpstr>
      <vt:lpstr>Folie 1</vt:lpstr>
      <vt:lpstr>Folie 2</vt:lpstr>
      <vt:lpstr>Folie 3</vt:lpstr>
      <vt:lpstr>Folie 4</vt:lpstr>
      <vt:lpstr>Folie 5</vt:lpstr>
      <vt:lpstr>Folie 6</vt:lpstr>
      <vt:lpstr>Folie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Papa</dc:creator>
  <cp:lastModifiedBy>aschmidt</cp:lastModifiedBy>
  <cp:revision>93</cp:revision>
  <cp:lastPrinted>2017-11-06T10:08:43Z</cp:lastPrinted>
  <dcterms:created xsi:type="dcterms:W3CDTF">2008-04-20T11:06:06Z</dcterms:created>
  <dcterms:modified xsi:type="dcterms:W3CDTF">2017-11-08T09:23:37Z</dcterms:modified>
</cp:coreProperties>
</file>